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69CD"/>
    <a:srgbClr val="00FF00"/>
    <a:srgbClr val="F018D6"/>
    <a:srgbClr val="FC04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3" autoAdjust="0"/>
    <p:restoredTop sz="94660"/>
  </p:normalViewPr>
  <p:slideViewPr>
    <p:cSldViewPr snapToGrid="0">
      <p:cViewPr varScale="1">
        <p:scale>
          <a:sx n="101" d="100"/>
          <a:sy n="101" d="100"/>
        </p:scale>
        <p:origin x="8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E3473-A451-A5F4-5954-C1010A68A8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81330B8-D0EB-20DE-2B96-3B6C6FC685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FCFDA0C-37ED-7B06-A0C1-564728EBDF8E}"/>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5" name="Footer Placeholder 4">
            <a:extLst>
              <a:ext uri="{FF2B5EF4-FFF2-40B4-BE49-F238E27FC236}">
                <a16:creationId xmlns:a16="http://schemas.microsoft.com/office/drawing/2014/main" id="{CA8BB0D8-A10B-38F5-B882-59F1E3B676C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FCCD93-EBD7-9B47-D44B-B94F1337E6BD}"/>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3238456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EA2C0-2D61-24B4-58BF-42046B28DEC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BF1DF5C-102D-A122-9ABC-289BC2F826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BA17BB7-9404-FA9C-23FF-ABE0BE551DD0}"/>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5" name="Footer Placeholder 4">
            <a:extLst>
              <a:ext uri="{FF2B5EF4-FFF2-40B4-BE49-F238E27FC236}">
                <a16:creationId xmlns:a16="http://schemas.microsoft.com/office/drawing/2014/main" id="{D0FF9269-B4A4-C9E0-A22B-585D990A4E4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9A83FDC-759F-7C99-0EC4-0C522B62B299}"/>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266581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16C41-2457-B1DF-ECF9-CEF95B4A08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9EF2404-0C54-265B-8F1E-5A52828B1C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235112-EF98-FDA6-692E-29873B415BF8}"/>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5" name="Footer Placeholder 4">
            <a:extLst>
              <a:ext uri="{FF2B5EF4-FFF2-40B4-BE49-F238E27FC236}">
                <a16:creationId xmlns:a16="http://schemas.microsoft.com/office/drawing/2014/main" id="{A61FEAEB-6CCF-2D29-9963-D8BCACA7952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402D3BD-DF9A-88E3-2B1E-EDF91C146A2B}"/>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223796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6FEE4-7231-A504-0601-EA57731EF01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9D8931E-0B7A-F982-73CA-9753785602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598D10E-186B-05F7-62CF-EE2749C3C5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C2A7C2D-ABFB-E1D8-EEBA-182F88E256DE}"/>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6" name="Footer Placeholder 5">
            <a:extLst>
              <a:ext uri="{FF2B5EF4-FFF2-40B4-BE49-F238E27FC236}">
                <a16:creationId xmlns:a16="http://schemas.microsoft.com/office/drawing/2014/main" id="{56393F42-B3FE-B943-A9D6-10866253B3D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DDA6D42-2FFC-4C45-DA4C-D00E3853A989}"/>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1394900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F0980-9B99-3371-B072-03F74C1D685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C55B567-7B97-B2CD-7354-E9A48635AE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286014-36A9-66D1-8E9C-0613618B4E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A812FE2-074C-527A-7D52-4BE977645A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52BADB-E645-DCC7-182D-4DF06B8831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F5E99FF-4689-39AB-57ED-9BF16A846549}"/>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8" name="Footer Placeholder 7">
            <a:extLst>
              <a:ext uri="{FF2B5EF4-FFF2-40B4-BE49-F238E27FC236}">
                <a16:creationId xmlns:a16="http://schemas.microsoft.com/office/drawing/2014/main" id="{35C62899-B575-3BF0-D4F1-1453B966805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3C533AB-D3AE-F391-2919-4C02738AD448}"/>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1867467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8E592-DFED-80B5-69D6-92594B0B1FE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9B610CE-D694-6A45-F771-FDE536CB6E7E}"/>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4" name="Footer Placeholder 3">
            <a:extLst>
              <a:ext uri="{FF2B5EF4-FFF2-40B4-BE49-F238E27FC236}">
                <a16:creationId xmlns:a16="http://schemas.microsoft.com/office/drawing/2014/main" id="{89136A60-749B-CBB9-11AD-88A8178E97D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5E9A447-21FE-888A-519D-85368BF15882}"/>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3463441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23275C-8EB1-EAE5-714D-50FA1D6F4310}"/>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3" name="Footer Placeholder 2">
            <a:extLst>
              <a:ext uri="{FF2B5EF4-FFF2-40B4-BE49-F238E27FC236}">
                <a16:creationId xmlns:a16="http://schemas.microsoft.com/office/drawing/2014/main" id="{3AA7D626-A395-8DE4-0D8B-061C32A9854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73A3891-A02D-50FE-524F-1299D7386460}"/>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3143532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FB7AD-2A18-BF8E-587F-4F55706024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A5966F9-C26F-4D94-0E12-A87CBA0968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9B4D47E-4C65-28E4-A01E-250AA0824A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1CB9EB-8FB0-07D9-7E2A-477EE063139A}"/>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6" name="Footer Placeholder 5">
            <a:extLst>
              <a:ext uri="{FF2B5EF4-FFF2-40B4-BE49-F238E27FC236}">
                <a16:creationId xmlns:a16="http://schemas.microsoft.com/office/drawing/2014/main" id="{0C2B5365-7163-F64E-35B2-EB78C2A86D7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F5EBC31-8682-DEDF-EA04-1C76D3263BBB}"/>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4069208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6F39-D9EA-FAB8-304B-F905321514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63767F7-A5ED-EA3A-87D4-132864176F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3DEAC70-613C-FEDC-1D4A-85B8D04078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F424AC-8E80-102A-A254-C485F5DCAC7C}"/>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6" name="Footer Placeholder 5">
            <a:extLst>
              <a:ext uri="{FF2B5EF4-FFF2-40B4-BE49-F238E27FC236}">
                <a16:creationId xmlns:a16="http://schemas.microsoft.com/office/drawing/2014/main" id="{8B7CC274-692F-3ACB-CC9E-79EDE0F6CA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97E71B5-C816-D086-C5E1-AFE54CE26978}"/>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1502546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AC3C7-42B4-B5D1-4618-81FB16C13BC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100A946-3DD6-B8E9-0CAC-CDDBDA1062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929DF3-4604-CA94-2955-5C6A926CAB30}"/>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5" name="Footer Placeholder 4">
            <a:extLst>
              <a:ext uri="{FF2B5EF4-FFF2-40B4-BE49-F238E27FC236}">
                <a16:creationId xmlns:a16="http://schemas.microsoft.com/office/drawing/2014/main" id="{A6C4A6A8-7969-D839-D17F-1ADF174ED38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FF60EC-5A13-6A4A-09D3-56D227B8552F}"/>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243007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36AEC4-879B-C576-CA94-D16136D3EE3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43703BF-F35E-C3A3-C990-BCF6916D8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D32010A-22A8-843C-56E2-5AA4DCDA0E7C}"/>
              </a:ext>
            </a:extLst>
          </p:cNvPr>
          <p:cNvSpPr>
            <a:spLocks noGrp="1"/>
          </p:cNvSpPr>
          <p:nvPr>
            <p:ph type="dt" sz="half" idx="10"/>
          </p:nvPr>
        </p:nvSpPr>
        <p:spPr/>
        <p:txBody>
          <a:bodyPr/>
          <a:lstStyle/>
          <a:p>
            <a:fld id="{554936C3-93C1-4B3D-93B8-365A4B502047}" type="datetimeFigureOut">
              <a:rPr lang="en-IN" smtClean="0"/>
              <a:t>01-08-2024</a:t>
            </a:fld>
            <a:endParaRPr lang="en-IN"/>
          </a:p>
        </p:txBody>
      </p:sp>
      <p:sp>
        <p:nvSpPr>
          <p:cNvPr id="5" name="Footer Placeholder 4">
            <a:extLst>
              <a:ext uri="{FF2B5EF4-FFF2-40B4-BE49-F238E27FC236}">
                <a16:creationId xmlns:a16="http://schemas.microsoft.com/office/drawing/2014/main" id="{430E4296-4EA2-B268-C813-6FA6ABF3BFD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F8345D9-817A-B1EE-077F-86A635B126D7}"/>
              </a:ext>
            </a:extLst>
          </p:cNvPr>
          <p:cNvSpPr>
            <a:spLocks noGrp="1"/>
          </p:cNvSpPr>
          <p:nvPr>
            <p:ph type="sldNum" sz="quarter" idx="12"/>
          </p:nvPr>
        </p:nvSpPr>
        <p:spPr/>
        <p:txBody>
          <a:bodyPr/>
          <a:lstStyle/>
          <a:p>
            <a:fld id="{AFC312C9-2E14-40C9-BF5F-304C5E1676D9}" type="slidenum">
              <a:rPr lang="en-IN" smtClean="0"/>
              <a:t>‹#›</a:t>
            </a:fld>
            <a:endParaRPr lang="en-IN"/>
          </a:p>
        </p:txBody>
      </p:sp>
    </p:spTree>
    <p:extLst>
      <p:ext uri="{BB962C8B-B14F-4D97-AF65-F5344CB8AC3E}">
        <p14:creationId xmlns:p14="http://schemas.microsoft.com/office/powerpoint/2010/main" val="1539713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30314F-1258-D8F0-05CC-613E8A1B52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E4C469-5CA7-C8FB-F112-65096FF4A9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871707-A707-A2CE-E94C-D8C8020578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936C3-93C1-4B3D-93B8-365A4B502047}" type="datetimeFigureOut">
              <a:rPr lang="en-IN" smtClean="0"/>
              <a:t>01-08-2024</a:t>
            </a:fld>
            <a:endParaRPr lang="en-IN"/>
          </a:p>
        </p:txBody>
      </p:sp>
      <p:sp>
        <p:nvSpPr>
          <p:cNvPr id="5" name="Footer Placeholder 4">
            <a:extLst>
              <a:ext uri="{FF2B5EF4-FFF2-40B4-BE49-F238E27FC236}">
                <a16:creationId xmlns:a16="http://schemas.microsoft.com/office/drawing/2014/main" id="{34200F0D-739E-0D9B-48D3-94E36832D5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84761D3-92A9-C6D6-D3EC-5FD27A89E5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C312C9-2E14-40C9-BF5F-304C5E1676D9}" type="slidenum">
              <a:rPr lang="en-IN" smtClean="0"/>
              <a:t>‹#›</a:t>
            </a:fld>
            <a:endParaRPr lang="en-IN"/>
          </a:p>
        </p:txBody>
      </p:sp>
    </p:spTree>
    <p:extLst>
      <p:ext uri="{BB962C8B-B14F-4D97-AF65-F5344CB8AC3E}">
        <p14:creationId xmlns:p14="http://schemas.microsoft.com/office/powerpoint/2010/main" val="1280929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FB5BE6-96D3-05DF-FFE9-10E8822ED8A0}"/>
              </a:ext>
            </a:extLst>
          </p:cNvPr>
          <p:cNvPicPr>
            <a:picLocks noChangeAspect="1"/>
          </p:cNvPicPr>
          <p:nvPr/>
        </p:nvPicPr>
        <p:blipFill>
          <a:blip r:embed="rId2"/>
          <a:stretch>
            <a:fillRect/>
          </a:stretch>
        </p:blipFill>
        <p:spPr>
          <a:xfrm>
            <a:off x="0" y="-1"/>
            <a:ext cx="12192000" cy="6887015"/>
          </a:xfrm>
          <a:prstGeom prst="rect">
            <a:avLst/>
          </a:prstGeom>
        </p:spPr>
      </p:pic>
      <p:sp>
        <p:nvSpPr>
          <p:cNvPr id="4" name="Rectangle 3">
            <a:extLst>
              <a:ext uri="{FF2B5EF4-FFF2-40B4-BE49-F238E27FC236}">
                <a16:creationId xmlns:a16="http://schemas.microsoft.com/office/drawing/2014/main" id="{CA853599-3839-7E0A-BBC7-2C5EFE86837B}"/>
              </a:ext>
            </a:extLst>
          </p:cNvPr>
          <p:cNvSpPr/>
          <p:nvPr/>
        </p:nvSpPr>
        <p:spPr>
          <a:xfrm>
            <a:off x="400050" y="1885950"/>
            <a:ext cx="11172825" cy="267652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9600" b="1" dirty="0">
                <a:solidFill>
                  <a:srgbClr val="00FF00"/>
                </a:solidFill>
                <a:latin typeface="Aharoni" panose="02010803020104030203" pitchFamily="2" charset="-79"/>
                <a:cs typeface="Aharoni" panose="02010803020104030203" pitchFamily="2" charset="-79"/>
              </a:rPr>
              <a:t>LOCOMOTION AND MOVEMENT</a:t>
            </a:r>
            <a:endParaRPr lang="en-IN" sz="9600" b="1" dirty="0">
              <a:solidFill>
                <a:srgbClr val="00FF00"/>
              </a:solidFill>
              <a:latin typeface="Aharoni" panose="02010803020104030203" pitchFamily="2" charset="-79"/>
              <a:cs typeface="Aharoni" panose="02010803020104030203" pitchFamily="2" charset="-79"/>
            </a:endParaRPr>
          </a:p>
        </p:txBody>
      </p:sp>
      <p:pic>
        <p:nvPicPr>
          <p:cNvPr id="5" name="Picture 4" descr="A green and yellow sign&#10;&#10;Description automatically generated">
            <a:extLst>
              <a:ext uri="{FF2B5EF4-FFF2-40B4-BE49-F238E27FC236}">
                <a16:creationId xmlns:a16="http://schemas.microsoft.com/office/drawing/2014/main" id="{72DA2684-1048-0A30-A52A-B247F59E37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1752" y="226038"/>
            <a:ext cx="1563114" cy="450237"/>
          </a:xfrm>
          <a:prstGeom prst="rect">
            <a:avLst/>
          </a:prstGeom>
          <a:effectLst>
            <a:glow rad="228600">
              <a:schemeClr val="accent4">
                <a:satMod val="175000"/>
                <a:alpha val="40000"/>
              </a:schemeClr>
            </a:glow>
            <a:outerShdw blurRad="50800" dist="38100" dir="5400000" algn="t" rotWithShape="0">
              <a:prstClr val="black">
                <a:alpha val="40000"/>
              </a:prstClr>
            </a:outerShdw>
          </a:effectLst>
        </p:spPr>
      </p:pic>
    </p:spTree>
    <p:extLst>
      <p:ext uri="{BB962C8B-B14F-4D97-AF65-F5344CB8AC3E}">
        <p14:creationId xmlns:p14="http://schemas.microsoft.com/office/powerpoint/2010/main" val="1071049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0B0C1-97A9-7787-F585-4FFB749DA628}"/>
              </a:ext>
            </a:extLst>
          </p:cNvPr>
          <p:cNvSpPr>
            <a:spLocks noGrp="1"/>
          </p:cNvSpPr>
          <p:nvPr>
            <p:ph type="title"/>
          </p:nvPr>
        </p:nvSpPr>
        <p:spPr>
          <a:xfrm>
            <a:off x="533400" y="212725"/>
            <a:ext cx="4429125" cy="606425"/>
          </a:xfrm>
          <a:solidFill>
            <a:srgbClr val="002060"/>
          </a:solidFill>
          <a:ln>
            <a:solidFill>
              <a:srgbClr val="FFFF00"/>
            </a:solidFill>
          </a:ln>
        </p:spPr>
        <p:txBody>
          <a:bodyPr>
            <a:normAutofit fontScale="90000"/>
          </a:bodyPr>
          <a:lstStyle/>
          <a:p>
            <a:r>
              <a:rPr lang="en-US" sz="3600" dirty="0">
                <a:solidFill>
                  <a:srgbClr val="FFFF00"/>
                </a:solidFill>
                <a:latin typeface="Comic Sans MS" panose="030F0702030302020204" pitchFamily="66" charset="0"/>
              </a:rPr>
              <a:t>What is locomotion?</a:t>
            </a:r>
            <a:endParaRPr lang="en-IN" sz="3600" dirty="0">
              <a:solidFill>
                <a:srgbClr val="FFFF00"/>
              </a:solidFill>
              <a:latin typeface="Comic Sans MS" panose="030F0702030302020204" pitchFamily="66" charset="0"/>
            </a:endParaRPr>
          </a:p>
        </p:txBody>
      </p:sp>
      <p:pic>
        <p:nvPicPr>
          <p:cNvPr id="3" name="Picture 2">
            <a:extLst>
              <a:ext uri="{FF2B5EF4-FFF2-40B4-BE49-F238E27FC236}">
                <a16:creationId xmlns:a16="http://schemas.microsoft.com/office/drawing/2014/main" id="{C5EE93A0-A282-2211-D615-A9E1DE70FDA6}"/>
              </a:ext>
            </a:extLst>
          </p:cNvPr>
          <p:cNvPicPr>
            <a:picLocks noChangeAspect="1"/>
          </p:cNvPicPr>
          <p:nvPr/>
        </p:nvPicPr>
        <p:blipFill>
          <a:blip r:embed="rId2"/>
          <a:stretch>
            <a:fillRect/>
          </a:stretch>
        </p:blipFill>
        <p:spPr>
          <a:xfrm>
            <a:off x="6666779" y="2227288"/>
            <a:ext cx="4734586" cy="3362794"/>
          </a:xfrm>
          <a:prstGeom prst="rect">
            <a:avLst/>
          </a:prstGeom>
        </p:spPr>
      </p:pic>
    </p:spTree>
    <p:extLst>
      <p:ext uri="{BB962C8B-B14F-4D97-AF65-F5344CB8AC3E}">
        <p14:creationId xmlns:p14="http://schemas.microsoft.com/office/powerpoint/2010/main" val="3997072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AF6FC-EBB3-6C8D-1786-3982FCDEB21E}"/>
              </a:ext>
            </a:extLst>
          </p:cNvPr>
          <p:cNvSpPr>
            <a:spLocks noGrp="1"/>
          </p:cNvSpPr>
          <p:nvPr>
            <p:ph type="title"/>
          </p:nvPr>
        </p:nvSpPr>
        <p:spPr>
          <a:xfrm>
            <a:off x="342900" y="288920"/>
            <a:ext cx="9700510" cy="977119"/>
          </a:xfrm>
          <a:solidFill>
            <a:srgbClr val="002060"/>
          </a:solidFill>
          <a:ln>
            <a:solidFill>
              <a:srgbClr val="FFFF00"/>
            </a:solidFill>
          </a:ln>
        </p:spPr>
        <p:txBody>
          <a:bodyPr>
            <a:noAutofit/>
          </a:bodyPr>
          <a:lstStyle/>
          <a:p>
            <a:r>
              <a:rPr lang="en-US" sz="3600" dirty="0">
                <a:solidFill>
                  <a:srgbClr val="FFFF00"/>
                </a:solidFill>
                <a:latin typeface="Comic Sans MS" panose="030F0702030302020204" pitchFamily="66" charset="0"/>
              </a:rPr>
              <a:t>Locomotion &amp; movement are interlinked. E.g.</a:t>
            </a:r>
            <a:endParaRPr lang="en-IN" sz="3600" dirty="0">
              <a:solidFill>
                <a:srgbClr val="FFFF00"/>
              </a:solidFill>
              <a:latin typeface="Comic Sans MS" panose="030F0702030302020204" pitchFamily="66" charset="0"/>
            </a:endParaRPr>
          </a:p>
        </p:txBody>
      </p:sp>
      <p:pic>
        <p:nvPicPr>
          <p:cNvPr id="3" name="Picture 2">
            <a:extLst>
              <a:ext uri="{FF2B5EF4-FFF2-40B4-BE49-F238E27FC236}">
                <a16:creationId xmlns:a16="http://schemas.microsoft.com/office/drawing/2014/main" id="{60FA133A-B2EA-4D85-F4FB-6CDC672DC6C8}"/>
              </a:ext>
            </a:extLst>
          </p:cNvPr>
          <p:cNvPicPr>
            <a:picLocks noChangeAspect="1"/>
          </p:cNvPicPr>
          <p:nvPr/>
        </p:nvPicPr>
        <p:blipFill>
          <a:blip r:embed="rId2"/>
          <a:stretch>
            <a:fillRect/>
          </a:stretch>
        </p:blipFill>
        <p:spPr>
          <a:xfrm>
            <a:off x="236133" y="4282761"/>
            <a:ext cx="3924848" cy="2248214"/>
          </a:xfrm>
          <a:prstGeom prst="rect">
            <a:avLst/>
          </a:prstGeom>
        </p:spPr>
      </p:pic>
      <p:pic>
        <p:nvPicPr>
          <p:cNvPr id="5" name="Picture 4">
            <a:extLst>
              <a:ext uri="{FF2B5EF4-FFF2-40B4-BE49-F238E27FC236}">
                <a16:creationId xmlns:a16="http://schemas.microsoft.com/office/drawing/2014/main" id="{0C6CFC93-DD86-6EBC-F373-B22BCB2D1C89}"/>
              </a:ext>
            </a:extLst>
          </p:cNvPr>
          <p:cNvPicPr>
            <a:picLocks noChangeAspect="1"/>
          </p:cNvPicPr>
          <p:nvPr/>
        </p:nvPicPr>
        <p:blipFill>
          <a:blip r:embed="rId3"/>
          <a:stretch>
            <a:fillRect/>
          </a:stretch>
        </p:blipFill>
        <p:spPr>
          <a:xfrm>
            <a:off x="4532138" y="4282761"/>
            <a:ext cx="2857899" cy="2248214"/>
          </a:xfrm>
          <a:prstGeom prst="rect">
            <a:avLst/>
          </a:prstGeom>
        </p:spPr>
      </p:pic>
      <p:pic>
        <p:nvPicPr>
          <p:cNvPr id="6" name="Picture 5">
            <a:extLst>
              <a:ext uri="{FF2B5EF4-FFF2-40B4-BE49-F238E27FC236}">
                <a16:creationId xmlns:a16="http://schemas.microsoft.com/office/drawing/2014/main" id="{5AFF362A-0756-04B8-0973-9C8E678AC15F}"/>
              </a:ext>
            </a:extLst>
          </p:cNvPr>
          <p:cNvPicPr>
            <a:picLocks noChangeAspect="1"/>
          </p:cNvPicPr>
          <p:nvPr/>
        </p:nvPicPr>
        <p:blipFill>
          <a:blip r:embed="rId4"/>
          <a:stretch>
            <a:fillRect/>
          </a:stretch>
        </p:blipFill>
        <p:spPr>
          <a:xfrm>
            <a:off x="7900305" y="4282761"/>
            <a:ext cx="3077004" cy="2286319"/>
          </a:xfrm>
          <a:prstGeom prst="rect">
            <a:avLst/>
          </a:prstGeom>
        </p:spPr>
      </p:pic>
    </p:spTree>
    <p:extLst>
      <p:ext uri="{BB962C8B-B14F-4D97-AF65-F5344CB8AC3E}">
        <p14:creationId xmlns:p14="http://schemas.microsoft.com/office/powerpoint/2010/main" val="1088817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43DBD04-303F-6881-01A5-C496E2683200}"/>
              </a:ext>
            </a:extLst>
          </p:cNvPr>
          <p:cNvSpPr txBox="1">
            <a:spLocks/>
          </p:cNvSpPr>
          <p:nvPr/>
        </p:nvSpPr>
        <p:spPr>
          <a:xfrm>
            <a:off x="342901" y="327025"/>
            <a:ext cx="5623184" cy="72228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solidFill>
                  <a:srgbClr val="FFFF00"/>
                </a:solidFill>
                <a:latin typeface="Comic Sans MS" panose="030F0702030302020204" pitchFamily="66" charset="0"/>
              </a:rPr>
              <a:t>AMOEBOID MOVEMNT</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7F492335-836E-26AA-D9F2-1ABC9679C776}"/>
              </a:ext>
            </a:extLst>
          </p:cNvPr>
          <p:cNvPicPr>
            <a:picLocks noChangeAspect="1"/>
          </p:cNvPicPr>
          <p:nvPr/>
        </p:nvPicPr>
        <p:blipFill>
          <a:blip r:embed="rId2"/>
          <a:stretch>
            <a:fillRect/>
          </a:stretch>
        </p:blipFill>
        <p:spPr>
          <a:xfrm>
            <a:off x="1494924" y="3835024"/>
            <a:ext cx="9412013" cy="2695951"/>
          </a:xfrm>
          <a:prstGeom prst="rect">
            <a:avLst/>
          </a:prstGeom>
        </p:spPr>
      </p:pic>
    </p:spTree>
    <p:extLst>
      <p:ext uri="{BB962C8B-B14F-4D97-AF65-F5344CB8AC3E}">
        <p14:creationId xmlns:p14="http://schemas.microsoft.com/office/powerpoint/2010/main" val="460705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35E4FCD-C402-0432-E82A-F7E54E741DA7}"/>
              </a:ext>
            </a:extLst>
          </p:cNvPr>
          <p:cNvSpPr txBox="1">
            <a:spLocks/>
          </p:cNvSpPr>
          <p:nvPr/>
        </p:nvSpPr>
        <p:spPr>
          <a:xfrm>
            <a:off x="342901" y="327025"/>
            <a:ext cx="4733924" cy="72228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CILIARY MOVEMNT</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5AA23C13-6019-408F-58DA-CEFF72E20271}"/>
              </a:ext>
            </a:extLst>
          </p:cNvPr>
          <p:cNvPicPr>
            <a:picLocks noChangeAspect="1"/>
          </p:cNvPicPr>
          <p:nvPr/>
        </p:nvPicPr>
        <p:blipFill>
          <a:blip r:embed="rId2"/>
          <a:stretch>
            <a:fillRect/>
          </a:stretch>
        </p:blipFill>
        <p:spPr>
          <a:xfrm>
            <a:off x="811016" y="4132008"/>
            <a:ext cx="3221338" cy="2435645"/>
          </a:xfrm>
          <a:prstGeom prst="rect">
            <a:avLst/>
          </a:prstGeom>
        </p:spPr>
      </p:pic>
      <p:pic>
        <p:nvPicPr>
          <p:cNvPr id="5" name="Picture 4">
            <a:extLst>
              <a:ext uri="{FF2B5EF4-FFF2-40B4-BE49-F238E27FC236}">
                <a16:creationId xmlns:a16="http://schemas.microsoft.com/office/drawing/2014/main" id="{0FC90A18-DFFB-1963-B5D9-D8F7657A0BD4}"/>
              </a:ext>
            </a:extLst>
          </p:cNvPr>
          <p:cNvPicPr>
            <a:picLocks noChangeAspect="1"/>
          </p:cNvPicPr>
          <p:nvPr/>
        </p:nvPicPr>
        <p:blipFill>
          <a:blip r:embed="rId3"/>
          <a:stretch>
            <a:fillRect/>
          </a:stretch>
        </p:blipFill>
        <p:spPr>
          <a:xfrm>
            <a:off x="4784819" y="4112366"/>
            <a:ext cx="3224813" cy="2418609"/>
          </a:xfrm>
          <a:prstGeom prst="rect">
            <a:avLst/>
          </a:prstGeom>
        </p:spPr>
      </p:pic>
    </p:spTree>
    <p:extLst>
      <p:ext uri="{BB962C8B-B14F-4D97-AF65-F5344CB8AC3E}">
        <p14:creationId xmlns:p14="http://schemas.microsoft.com/office/powerpoint/2010/main" val="3102386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0C6A64E-0A3B-5A82-D7A9-711FE94C0900}"/>
              </a:ext>
            </a:extLst>
          </p:cNvPr>
          <p:cNvSpPr txBox="1">
            <a:spLocks/>
          </p:cNvSpPr>
          <p:nvPr/>
        </p:nvSpPr>
        <p:spPr>
          <a:xfrm>
            <a:off x="342901" y="327025"/>
            <a:ext cx="5381624" cy="72228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MUSCULAR MOVEMNT</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535DF621-573F-D52F-3E3C-4401560C3E77}"/>
              </a:ext>
            </a:extLst>
          </p:cNvPr>
          <p:cNvPicPr>
            <a:picLocks noChangeAspect="1"/>
          </p:cNvPicPr>
          <p:nvPr/>
        </p:nvPicPr>
        <p:blipFill>
          <a:blip r:embed="rId2"/>
          <a:stretch>
            <a:fillRect/>
          </a:stretch>
        </p:blipFill>
        <p:spPr>
          <a:xfrm>
            <a:off x="2115406" y="3725759"/>
            <a:ext cx="7701358" cy="2805216"/>
          </a:xfrm>
          <a:prstGeom prst="rect">
            <a:avLst/>
          </a:prstGeom>
        </p:spPr>
      </p:pic>
    </p:spTree>
    <p:extLst>
      <p:ext uri="{BB962C8B-B14F-4D97-AF65-F5344CB8AC3E}">
        <p14:creationId xmlns:p14="http://schemas.microsoft.com/office/powerpoint/2010/main" val="378499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409E13-513D-4A3C-0C85-88F208C2AD35}"/>
              </a:ext>
            </a:extLst>
          </p:cNvPr>
          <p:cNvPicPr>
            <a:picLocks noChangeAspect="1"/>
          </p:cNvPicPr>
          <p:nvPr/>
        </p:nvPicPr>
        <p:blipFill>
          <a:blip r:embed="rId2"/>
          <a:stretch>
            <a:fillRect/>
          </a:stretch>
        </p:blipFill>
        <p:spPr>
          <a:xfrm>
            <a:off x="399199" y="2807550"/>
            <a:ext cx="5312079" cy="3218495"/>
          </a:xfrm>
          <a:prstGeom prst="rect">
            <a:avLst/>
          </a:prstGeom>
        </p:spPr>
      </p:pic>
      <p:pic>
        <p:nvPicPr>
          <p:cNvPr id="4" name="Picture 3">
            <a:extLst>
              <a:ext uri="{FF2B5EF4-FFF2-40B4-BE49-F238E27FC236}">
                <a16:creationId xmlns:a16="http://schemas.microsoft.com/office/drawing/2014/main" id="{CC12044F-71F5-61DB-9723-0439E4CF64D1}"/>
              </a:ext>
            </a:extLst>
          </p:cNvPr>
          <p:cNvPicPr>
            <a:picLocks noChangeAspect="1"/>
          </p:cNvPicPr>
          <p:nvPr/>
        </p:nvPicPr>
        <p:blipFill>
          <a:blip r:embed="rId3"/>
          <a:stretch>
            <a:fillRect/>
          </a:stretch>
        </p:blipFill>
        <p:spPr>
          <a:xfrm>
            <a:off x="5936131" y="2807550"/>
            <a:ext cx="4983978" cy="3218494"/>
          </a:xfrm>
          <a:prstGeom prst="rect">
            <a:avLst/>
          </a:prstGeom>
        </p:spPr>
      </p:pic>
    </p:spTree>
    <p:extLst>
      <p:ext uri="{BB962C8B-B14F-4D97-AF65-F5344CB8AC3E}">
        <p14:creationId xmlns:p14="http://schemas.microsoft.com/office/powerpoint/2010/main" val="633561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Top Corners One Rounded and One Snipped 2">
            <a:extLst>
              <a:ext uri="{FF2B5EF4-FFF2-40B4-BE49-F238E27FC236}">
                <a16:creationId xmlns:a16="http://schemas.microsoft.com/office/drawing/2014/main" id="{D48A2990-3EC0-6E3C-09FE-9CBDDCFF4DB7}"/>
              </a:ext>
            </a:extLst>
          </p:cNvPr>
          <p:cNvSpPr/>
          <p:nvPr/>
        </p:nvSpPr>
        <p:spPr>
          <a:xfrm>
            <a:off x="149899" y="282764"/>
            <a:ext cx="10388183" cy="488761"/>
          </a:xfrm>
          <a:prstGeom prst="snipRoundRect">
            <a:avLst/>
          </a:prstGeom>
          <a:solidFill>
            <a:srgbClr val="F018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t>AMOEBOID MOVEMNT</a:t>
            </a:r>
            <a:endParaRPr lang="en-IN" sz="2800" b="1" dirty="0"/>
          </a:p>
        </p:txBody>
      </p:sp>
      <p:sp>
        <p:nvSpPr>
          <p:cNvPr id="4" name="Rectangle: Top Corners One Rounded and One Snipped 3">
            <a:extLst>
              <a:ext uri="{FF2B5EF4-FFF2-40B4-BE49-F238E27FC236}">
                <a16:creationId xmlns:a16="http://schemas.microsoft.com/office/drawing/2014/main" id="{2AFAE794-FF26-02C5-3135-EC2DBE54C884}"/>
              </a:ext>
            </a:extLst>
          </p:cNvPr>
          <p:cNvSpPr/>
          <p:nvPr/>
        </p:nvSpPr>
        <p:spPr>
          <a:xfrm>
            <a:off x="149899" y="758482"/>
            <a:ext cx="10388182" cy="1289019"/>
          </a:xfrm>
          <a:prstGeom prst="snipRoundRect">
            <a:avLst/>
          </a:prstGeom>
          <a:solidFill>
            <a:srgbClr val="A269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US" sz="2400" dirty="0"/>
              <a:t>By pseudopodia formed by Streaming of protoplasm.</a:t>
            </a:r>
          </a:p>
          <a:p>
            <a:pPr marL="285750" indent="-285750">
              <a:buFont typeface="Wingdings" panose="05000000000000000000" pitchFamily="2" charset="2"/>
              <a:buChar char="v"/>
            </a:pPr>
            <a:r>
              <a:rPr lang="en-US" sz="2400" dirty="0"/>
              <a:t>Cytoskeletal elements like microfilaments also help for this.</a:t>
            </a:r>
          </a:p>
          <a:p>
            <a:pPr marL="285750" indent="-285750">
              <a:buFont typeface="Wingdings" panose="05000000000000000000" pitchFamily="2" charset="2"/>
              <a:buChar char="v"/>
            </a:pPr>
            <a:r>
              <a:rPr lang="en-US" sz="2400" dirty="0"/>
              <a:t>E.g. Macrophages &amp; leucocytes.</a:t>
            </a:r>
            <a:endParaRPr lang="en-IN" sz="2400" dirty="0"/>
          </a:p>
        </p:txBody>
      </p:sp>
      <p:pic>
        <p:nvPicPr>
          <p:cNvPr id="5" name="Picture 4">
            <a:extLst>
              <a:ext uri="{FF2B5EF4-FFF2-40B4-BE49-F238E27FC236}">
                <a16:creationId xmlns:a16="http://schemas.microsoft.com/office/drawing/2014/main" id="{0C329D54-6801-9969-4B8F-E747949745FA}"/>
              </a:ext>
            </a:extLst>
          </p:cNvPr>
          <p:cNvPicPr>
            <a:picLocks noChangeAspect="1"/>
          </p:cNvPicPr>
          <p:nvPr/>
        </p:nvPicPr>
        <p:blipFill>
          <a:blip r:embed="rId2"/>
          <a:stretch>
            <a:fillRect/>
          </a:stretch>
        </p:blipFill>
        <p:spPr>
          <a:xfrm>
            <a:off x="9319951" y="928632"/>
            <a:ext cx="1219370" cy="1114581"/>
          </a:xfrm>
          <a:prstGeom prst="rect">
            <a:avLst/>
          </a:prstGeom>
        </p:spPr>
      </p:pic>
      <p:sp>
        <p:nvSpPr>
          <p:cNvPr id="6" name="Rectangle: Top Corners One Rounded and One Snipped 5">
            <a:extLst>
              <a:ext uri="{FF2B5EF4-FFF2-40B4-BE49-F238E27FC236}">
                <a16:creationId xmlns:a16="http://schemas.microsoft.com/office/drawing/2014/main" id="{75A50015-2496-E7BB-A4BF-72C40EE945E3}"/>
              </a:ext>
            </a:extLst>
          </p:cNvPr>
          <p:cNvSpPr/>
          <p:nvPr/>
        </p:nvSpPr>
        <p:spPr>
          <a:xfrm>
            <a:off x="149898" y="2043557"/>
            <a:ext cx="10388183" cy="393271"/>
          </a:xfrm>
          <a:prstGeom prst="snipRoundRect">
            <a:avLst/>
          </a:prstGeom>
          <a:solidFill>
            <a:srgbClr val="F018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t>CILIARY MOVEMNT</a:t>
            </a:r>
            <a:endParaRPr lang="en-IN" sz="2800" b="1" dirty="0"/>
          </a:p>
        </p:txBody>
      </p:sp>
      <p:sp>
        <p:nvSpPr>
          <p:cNvPr id="7" name="Rectangle: Top Corners One Rounded and One Snipped 6">
            <a:extLst>
              <a:ext uri="{FF2B5EF4-FFF2-40B4-BE49-F238E27FC236}">
                <a16:creationId xmlns:a16="http://schemas.microsoft.com/office/drawing/2014/main" id="{E97EA501-65E0-2963-7411-072C27D088F7}"/>
              </a:ext>
            </a:extLst>
          </p:cNvPr>
          <p:cNvSpPr/>
          <p:nvPr/>
        </p:nvSpPr>
        <p:spPr>
          <a:xfrm>
            <a:off x="149899" y="2440006"/>
            <a:ext cx="10388182" cy="1176047"/>
          </a:xfrm>
          <a:prstGeom prst="snipRoundRect">
            <a:avLst/>
          </a:prstGeom>
          <a:solidFill>
            <a:srgbClr val="A269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US" sz="2400" dirty="0"/>
              <a:t>By cilia.</a:t>
            </a:r>
          </a:p>
          <a:p>
            <a:pPr marL="285750" indent="-285750">
              <a:buFont typeface="Wingdings" panose="05000000000000000000" pitchFamily="2" charset="2"/>
              <a:buChar char="v"/>
            </a:pPr>
            <a:r>
              <a:rPr lang="en-US" sz="2400" dirty="0"/>
              <a:t>E.g. cilia in trachea (to remove foreign substances) </a:t>
            </a:r>
          </a:p>
          <a:p>
            <a:r>
              <a:rPr lang="en-US" sz="2400" dirty="0"/>
              <a:t>    &amp; oviducts (for passage of ova)</a:t>
            </a:r>
            <a:endParaRPr lang="en-IN" sz="2400" dirty="0"/>
          </a:p>
        </p:txBody>
      </p:sp>
      <p:pic>
        <p:nvPicPr>
          <p:cNvPr id="8" name="Picture 7">
            <a:extLst>
              <a:ext uri="{FF2B5EF4-FFF2-40B4-BE49-F238E27FC236}">
                <a16:creationId xmlns:a16="http://schemas.microsoft.com/office/drawing/2014/main" id="{0138CAD0-04EC-9023-E5DE-03E1FDA1B086}"/>
              </a:ext>
            </a:extLst>
          </p:cNvPr>
          <p:cNvPicPr>
            <a:picLocks noChangeAspect="1"/>
          </p:cNvPicPr>
          <p:nvPr/>
        </p:nvPicPr>
        <p:blipFill>
          <a:blip r:embed="rId3"/>
          <a:stretch>
            <a:fillRect/>
          </a:stretch>
        </p:blipFill>
        <p:spPr>
          <a:xfrm>
            <a:off x="9355570" y="2609185"/>
            <a:ext cx="1183751" cy="1006868"/>
          </a:xfrm>
          <a:prstGeom prst="rect">
            <a:avLst/>
          </a:prstGeom>
        </p:spPr>
      </p:pic>
      <p:sp>
        <p:nvSpPr>
          <p:cNvPr id="9" name="Rectangle: Top Corners One Rounded and One Snipped 8">
            <a:extLst>
              <a:ext uri="{FF2B5EF4-FFF2-40B4-BE49-F238E27FC236}">
                <a16:creationId xmlns:a16="http://schemas.microsoft.com/office/drawing/2014/main" id="{5FAC036A-DEAF-E91B-4337-96A9CA37C415}"/>
              </a:ext>
            </a:extLst>
          </p:cNvPr>
          <p:cNvSpPr/>
          <p:nvPr/>
        </p:nvSpPr>
        <p:spPr>
          <a:xfrm>
            <a:off x="149898" y="3610253"/>
            <a:ext cx="10388183" cy="393271"/>
          </a:xfrm>
          <a:prstGeom prst="snipRoundRect">
            <a:avLst/>
          </a:prstGeom>
          <a:solidFill>
            <a:srgbClr val="F018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t>MUSCULAR MOVEMNT</a:t>
            </a:r>
            <a:endParaRPr lang="en-IN" sz="2800" b="1" dirty="0"/>
          </a:p>
        </p:txBody>
      </p:sp>
      <p:sp>
        <p:nvSpPr>
          <p:cNvPr id="10" name="Rectangle: Top Corners One Rounded and One Snipped 9">
            <a:extLst>
              <a:ext uri="{FF2B5EF4-FFF2-40B4-BE49-F238E27FC236}">
                <a16:creationId xmlns:a16="http://schemas.microsoft.com/office/drawing/2014/main" id="{56BEC1B6-5806-B07D-3444-6CDDEBBB902E}"/>
              </a:ext>
            </a:extLst>
          </p:cNvPr>
          <p:cNvSpPr/>
          <p:nvPr/>
        </p:nvSpPr>
        <p:spPr>
          <a:xfrm>
            <a:off x="132089" y="4003524"/>
            <a:ext cx="10388182" cy="1170247"/>
          </a:xfrm>
          <a:prstGeom prst="snipRoundRect">
            <a:avLst/>
          </a:prstGeom>
          <a:solidFill>
            <a:srgbClr val="A269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US" sz="2400" dirty="0"/>
              <a:t>By muscles.</a:t>
            </a:r>
          </a:p>
          <a:p>
            <a:pPr marL="285750" indent="-285750">
              <a:buFont typeface="Wingdings" panose="05000000000000000000" pitchFamily="2" charset="2"/>
              <a:buChar char="v"/>
            </a:pPr>
            <a:r>
              <a:rPr lang="en-US" sz="2400" dirty="0"/>
              <a:t>E.g. movements of limbs, tongue, jaw etc.</a:t>
            </a:r>
            <a:endParaRPr lang="en-IN" sz="2400" dirty="0"/>
          </a:p>
        </p:txBody>
      </p:sp>
      <p:pic>
        <p:nvPicPr>
          <p:cNvPr id="11" name="Picture 10">
            <a:extLst>
              <a:ext uri="{FF2B5EF4-FFF2-40B4-BE49-F238E27FC236}">
                <a16:creationId xmlns:a16="http://schemas.microsoft.com/office/drawing/2014/main" id="{E168CD4C-ADD2-B084-25F3-3CF635E5CC63}"/>
              </a:ext>
            </a:extLst>
          </p:cNvPr>
          <p:cNvPicPr>
            <a:picLocks noChangeAspect="1"/>
          </p:cNvPicPr>
          <p:nvPr/>
        </p:nvPicPr>
        <p:blipFill>
          <a:blip r:embed="rId4"/>
          <a:stretch>
            <a:fillRect/>
          </a:stretch>
        </p:blipFill>
        <p:spPr>
          <a:xfrm>
            <a:off x="9475762" y="4162747"/>
            <a:ext cx="1044509" cy="1015494"/>
          </a:xfrm>
          <a:prstGeom prst="rect">
            <a:avLst/>
          </a:prstGeom>
        </p:spPr>
      </p:pic>
    </p:spTree>
    <p:extLst>
      <p:ext uri="{BB962C8B-B14F-4D97-AF65-F5344CB8AC3E}">
        <p14:creationId xmlns:p14="http://schemas.microsoft.com/office/powerpoint/2010/main" val="1988219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F54EA-E564-DDC0-02C4-5BF64058639F}"/>
              </a:ext>
            </a:extLst>
          </p:cNvPr>
          <p:cNvSpPr>
            <a:spLocks noGrp="1"/>
          </p:cNvSpPr>
          <p:nvPr>
            <p:ph type="title"/>
          </p:nvPr>
        </p:nvSpPr>
        <p:spPr>
          <a:xfrm>
            <a:off x="721401" y="1654278"/>
            <a:ext cx="10749197" cy="3322456"/>
          </a:xfrm>
        </p:spPr>
        <p:txBody>
          <a:bodyPr>
            <a:normAutofit/>
          </a:bodyPr>
          <a:lstStyle/>
          <a:p>
            <a:pPr algn="ctr"/>
            <a:r>
              <a:rPr lang="en-US" sz="8800" dirty="0">
                <a:solidFill>
                  <a:srgbClr val="00FF00"/>
                </a:solidFill>
                <a:latin typeface="Aharoni" panose="02010803020104030203" pitchFamily="2" charset="-79"/>
                <a:cs typeface="Aharoni" panose="02010803020104030203" pitchFamily="2" charset="-79"/>
              </a:rPr>
              <a:t>HUMAN MUSCULAR SYSTEM</a:t>
            </a:r>
            <a:endParaRPr lang="en-IN" sz="8800" dirty="0">
              <a:solidFill>
                <a:srgbClr val="00FF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855326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43FEA8-7095-1373-C726-56B03DBB2D08}"/>
              </a:ext>
            </a:extLst>
          </p:cNvPr>
          <p:cNvPicPr>
            <a:picLocks noChangeAspect="1"/>
          </p:cNvPicPr>
          <p:nvPr/>
        </p:nvPicPr>
        <p:blipFill>
          <a:blip r:embed="rId2"/>
          <a:stretch>
            <a:fillRect/>
          </a:stretch>
        </p:blipFill>
        <p:spPr>
          <a:xfrm>
            <a:off x="7976798" y="895413"/>
            <a:ext cx="4045314" cy="5658829"/>
          </a:xfrm>
          <a:prstGeom prst="rect">
            <a:avLst/>
          </a:prstGeom>
        </p:spPr>
      </p:pic>
    </p:spTree>
    <p:extLst>
      <p:ext uri="{BB962C8B-B14F-4D97-AF65-F5344CB8AC3E}">
        <p14:creationId xmlns:p14="http://schemas.microsoft.com/office/powerpoint/2010/main" val="1653285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BA70E50-7EA6-A939-4DDB-A6CFB0E817D0}"/>
              </a:ext>
            </a:extLst>
          </p:cNvPr>
          <p:cNvSpPr txBox="1">
            <a:spLocks/>
          </p:cNvSpPr>
          <p:nvPr/>
        </p:nvSpPr>
        <p:spPr>
          <a:xfrm>
            <a:off x="342901" y="327024"/>
            <a:ext cx="6027920" cy="9171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mn-lt"/>
              </a:rPr>
              <a:t>Based on location, muscles are 3 types:</a:t>
            </a:r>
            <a:endParaRPr lang="en-IN" sz="2800" b="1" dirty="0">
              <a:solidFill>
                <a:schemeClr val="bg1"/>
              </a:solidFill>
              <a:latin typeface="+mn-lt"/>
            </a:endParaRPr>
          </a:p>
        </p:txBody>
      </p:sp>
      <p:sp>
        <p:nvSpPr>
          <p:cNvPr id="4" name="Title 1">
            <a:extLst>
              <a:ext uri="{FF2B5EF4-FFF2-40B4-BE49-F238E27FC236}">
                <a16:creationId xmlns:a16="http://schemas.microsoft.com/office/drawing/2014/main" id="{FB857628-6843-6C88-05CD-A610E3BAF0E7}"/>
              </a:ext>
            </a:extLst>
          </p:cNvPr>
          <p:cNvSpPr txBox="1">
            <a:spLocks/>
          </p:cNvSpPr>
          <p:nvPr/>
        </p:nvSpPr>
        <p:spPr>
          <a:xfrm>
            <a:off x="342901" y="1244182"/>
            <a:ext cx="2850004" cy="4497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mn-lt"/>
              </a:rPr>
              <a:t>Types of Muscles</a:t>
            </a:r>
            <a:endParaRPr lang="en-IN" sz="2800" dirty="0">
              <a:solidFill>
                <a:schemeClr val="bg1"/>
              </a:solidFill>
              <a:latin typeface="+mn-lt"/>
            </a:endParaRPr>
          </a:p>
        </p:txBody>
      </p:sp>
      <p:pic>
        <p:nvPicPr>
          <p:cNvPr id="5" name="Picture 4">
            <a:extLst>
              <a:ext uri="{FF2B5EF4-FFF2-40B4-BE49-F238E27FC236}">
                <a16:creationId xmlns:a16="http://schemas.microsoft.com/office/drawing/2014/main" id="{07CB2E49-0793-1CBA-D916-3339840A9714}"/>
              </a:ext>
            </a:extLst>
          </p:cNvPr>
          <p:cNvPicPr>
            <a:picLocks noChangeAspect="1"/>
          </p:cNvPicPr>
          <p:nvPr/>
        </p:nvPicPr>
        <p:blipFill>
          <a:blip r:embed="rId2"/>
          <a:stretch>
            <a:fillRect/>
          </a:stretch>
        </p:blipFill>
        <p:spPr>
          <a:xfrm>
            <a:off x="1354132" y="3272971"/>
            <a:ext cx="9783540" cy="3258005"/>
          </a:xfrm>
          <a:prstGeom prst="rect">
            <a:avLst/>
          </a:prstGeom>
        </p:spPr>
      </p:pic>
    </p:spTree>
    <p:extLst>
      <p:ext uri="{BB962C8B-B14F-4D97-AF65-F5344CB8AC3E}">
        <p14:creationId xmlns:p14="http://schemas.microsoft.com/office/powerpoint/2010/main" val="1877591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8A0F5FA-E4A0-3E19-DAA9-38D6C92924B5}"/>
              </a:ext>
            </a:extLst>
          </p:cNvPr>
          <p:cNvSpPr txBox="1">
            <a:spLocks/>
          </p:cNvSpPr>
          <p:nvPr/>
        </p:nvSpPr>
        <p:spPr>
          <a:xfrm>
            <a:off x="342901" y="327025"/>
            <a:ext cx="7766778" cy="67731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SKELETAL (STRIATED) MUSCLES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636700A8-4508-94F0-BA3A-AF8FFAE62D07}"/>
              </a:ext>
            </a:extLst>
          </p:cNvPr>
          <p:cNvPicPr>
            <a:picLocks noChangeAspect="1"/>
          </p:cNvPicPr>
          <p:nvPr/>
        </p:nvPicPr>
        <p:blipFill>
          <a:blip r:embed="rId2"/>
          <a:stretch>
            <a:fillRect/>
          </a:stretch>
        </p:blipFill>
        <p:spPr>
          <a:xfrm>
            <a:off x="6970645" y="1795801"/>
            <a:ext cx="4696480" cy="4105848"/>
          </a:xfrm>
          <a:prstGeom prst="rect">
            <a:avLst/>
          </a:prstGeom>
        </p:spPr>
      </p:pic>
    </p:spTree>
    <p:extLst>
      <p:ext uri="{BB962C8B-B14F-4D97-AF65-F5344CB8AC3E}">
        <p14:creationId xmlns:p14="http://schemas.microsoft.com/office/powerpoint/2010/main" val="3993742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6A3B6A1-B7C9-BEC9-7E4F-9EE9E494B119}"/>
              </a:ext>
            </a:extLst>
          </p:cNvPr>
          <p:cNvSpPr txBox="1">
            <a:spLocks/>
          </p:cNvSpPr>
          <p:nvPr/>
        </p:nvSpPr>
        <p:spPr>
          <a:xfrm>
            <a:off x="342901" y="327025"/>
            <a:ext cx="7429499" cy="67731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VISCERAL (SMOOTH) MUSCLES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A9028DB6-26F6-D4DC-7CD4-EAC861D08818}"/>
              </a:ext>
            </a:extLst>
          </p:cNvPr>
          <p:cNvPicPr>
            <a:picLocks noChangeAspect="1"/>
          </p:cNvPicPr>
          <p:nvPr/>
        </p:nvPicPr>
        <p:blipFill>
          <a:blip r:embed="rId2"/>
          <a:stretch>
            <a:fillRect/>
          </a:stretch>
        </p:blipFill>
        <p:spPr>
          <a:xfrm>
            <a:off x="6893733" y="2406074"/>
            <a:ext cx="4820323" cy="4124901"/>
          </a:xfrm>
          <a:prstGeom prst="rect">
            <a:avLst/>
          </a:prstGeom>
        </p:spPr>
      </p:pic>
    </p:spTree>
    <p:extLst>
      <p:ext uri="{BB962C8B-B14F-4D97-AF65-F5344CB8AC3E}">
        <p14:creationId xmlns:p14="http://schemas.microsoft.com/office/powerpoint/2010/main" val="4023827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D9015C-A0B7-0BC1-CD5C-3A5A51F04383}"/>
              </a:ext>
            </a:extLst>
          </p:cNvPr>
          <p:cNvSpPr txBox="1">
            <a:spLocks/>
          </p:cNvSpPr>
          <p:nvPr/>
        </p:nvSpPr>
        <p:spPr>
          <a:xfrm>
            <a:off x="342901" y="327025"/>
            <a:ext cx="4603853" cy="67731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CARDIAC MUSCLES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6C55C299-6A57-E585-AECA-AB2284EA915E}"/>
              </a:ext>
            </a:extLst>
          </p:cNvPr>
          <p:cNvPicPr>
            <a:picLocks noChangeAspect="1"/>
          </p:cNvPicPr>
          <p:nvPr/>
        </p:nvPicPr>
        <p:blipFill>
          <a:blip r:embed="rId2"/>
          <a:stretch>
            <a:fillRect/>
          </a:stretch>
        </p:blipFill>
        <p:spPr>
          <a:xfrm>
            <a:off x="7010293" y="1927632"/>
            <a:ext cx="4887007" cy="4591691"/>
          </a:xfrm>
          <a:prstGeom prst="rect">
            <a:avLst/>
          </a:prstGeom>
        </p:spPr>
      </p:pic>
    </p:spTree>
    <p:extLst>
      <p:ext uri="{BB962C8B-B14F-4D97-AF65-F5344CB8AC3E}">
        <p14:creationId xmlns:p14="http://schemas.microsoft.com/office/powerpoint/2010/main" val="2947588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0CE43FD-D0F9-9665-7507-722FFF0E5759}"/>
              </a:ext>
            </a:extLst>
          </p:cNvPr>
          <p:cNvSpPr txBox="1">
            <a:spLocks/>
          </p:cNvSpPr>
          <p:nvPr/>
        </p:nvSpPr>
        <p:spPr>
          <a:xfrm>
            <a:off x="342901" y="327025"/>
            <a:ext cx="9910371" cy="66232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COMPARISON OF MUSCLES: AT A GLANCE</a:t>
            </a:r>
            <a:endParaRPr lang="en-IN" sz="3600" dirty="0">
              <a:solidFill>
                <a:srgbClr val="FFFF00"/>
              </a:solidFill>
              <a:latin typeface="Comic Sans MS" panose="030F0702030302020204" pitchFamily="66" charset="0"/>
            </a:endParaRPr>
          </a:p>
        </p:txBody>
      </p:sp>
      <p:sp>
        <p:nvSpPr>
          <p:cNvPr id="7" name="Rectangle: Rounded Corners 6">
            <a:extLst>
              <a:ext uri="{FF2B5EF4-FFF2-40B4-BE49-F238E27FC236}">
                <a16:creationId xmlns:a16="http://schemas.microsoft.com/office/drawing/2014/main" id="{5AC76965-35F9-2AEF-4A79-E7FC082D83DA}"/>
              </a:ext>
            </a:extLst>
          </p:cNvPr>
          <p:cNvSpPr/>
          <p:nvPr/>
        </p:nvSpPr>
        <p:spPr>
          <a:xfrm>
            <a:off x="342901" y="2056411"/>
            <a:ext cx="2939943" cy="44745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000" b="1" dirty="0"/>
              <a:t>Attached to skeleton</a:t>
            </a:r>
          </a:p>
          <a:p>
            <a:pPr marL="285750" indent="-285750">
              <a:buFont typeface="Arial" panose="020B0604020202020204" pitchFamily="34" charset="0"/>
              <a:buChar char="•"/>
            </a:pPr>
            <a:r>
              <a:rPr lang="en-US" sz="2000" b="1" dirty="0"/>
              <a:t>Striations present</a:t>
            </a:r>
          </a:p>
          <a:p>
            <a:pPr marL="285750" indent="-285750">
              <a:buFont typeface="Arial" panose="020B0604020202020204" pitchFamily="34" charset="0"/>
              <a:buChar char="•"/>
            </a:pPr>
            <a:r>
              <a:rPr lang="en-US" sz="2000" b="1" dirty="0"/>
              <a:t>Voluntary</a:t>
            </a:r>
          </a:p>
          <a:p>
            <a:pPr marL="285750" indent="-285750">
              <a:buFont typeface="Arial" panose="020B0604020202020204" pitchFamily="34" charset="0"/>
              <a:buChar char="•"/>
            </a:pPr>
            <a:r>
              <a:rPr lang="en-US" sz="2000" b="1" dirty="0"/>
              <a:t>Rich blood supply</a:t>
            </a:r>
          </a:p>
          <a:p>
            <a:pPr marL="285750" indent="-285750">
              <a:buFont typeface="Arial" panose="020B0604020202020204" pitchFamily="34" charset="0"/>
              <a:buChar char="•"/>
            </a:pPr>
            <a:r>
              <a:rPr lang="en-US" sz="2000" b="1" dirty="0"/>
              <a:t>Fatigue muscle</a:t>
            </a:r>
          </a:p>
          <a:p>
            <a:pPr marL="285750" indent="-285750">
              <a:buFont typeface="Arial" panose="020B0604020202020204" pitchFamily="34" charset="0"/>
              <a:buChar char="•"/>
            </a:pPr>
            <a:r>
              <a:rPr lang="en-US" sz="2000" b="1" dirty="0"/>
              <a:t>Multinucleate (syncytium)</a:t>
            </a:r>
          </a:p>
          <a:p>
            <a:pPr marL="285750" indent="-285750">
              <a:buFont typeface="Arial" panose="020B0604020202020204" pitchFamily="34" charset="0"/>
              <a:buChar char="•"/>
            </a:pPr>
            <a:r>
              <a:rPr lang="en-US" sz="2000" b="1" dirty="0"/>
              <a:t>More mitochondria</a:t>
            </a:r>
            <a:endParaRPr lang="en-IN" sz="2000" b="1" dirty="0"/>
          </a:p>
        </p:txBody>
      </p:sp>
      <p:sp>
        <p:nvSpPr>
          <p:cNvPr id="8" name="Rectangle: Rounded Corners 7">
            <a:extLst>
              <a:ext uri="{FF2B5EF4-FFF2-40B4-BE49-F238E27FC236}">
                <a16:creationId xmlns:a16="http://schemas.microsoft.com/office/drawing/2014/main" id="{6193F3F4-0D3B-19B6-CD14-CE2AF23076E7}"/>
              </a:ext>
            </a:extLst>
          </p:cNvPr>
          <p:cNvSpPr/>
          <p:nvPr/>
        </p:nvSpPr>
        <p:spPr>
          <a:xfrm>
            <a:off x="342901" y="1259173"/>
            <a:ext cx="2939945" cy="1244184"/>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SKELETAL (STRIATED)</a:t>
            </a:r>
          </a:p>
          <a:p>
            <a:pPr algn="ctr"/>
            <a:r>
              <a:rPr lang="en-US" sz="2400" b="1" dirty="0"/>
              <a:t>MUSCLES</a:t>
            </a:r>
            <a:endParaRPr lang="en-IN" sz="2400" b="1" dirty="0"/>
          </a:p>
        </p:txBody>
      </p:sp>
      <p:sp>
        <p:nvSpPr>
          <p:cNvPr id="9" name="Rectangle: Rounded Corners 8">
            <a:extLst>
              <a:ext uri="{FF2B5EF4-FFF2-40B4-BE49-F238E27FC236}">
                <a16:creationId xmlns:a16="http://schemas.microsoft.com/office/drawing/2014/main" id="{87371277-42D2-4B34-CB6F-F62F4A392E47}"/>
              </a:ext>
            </a:extLst>
          </p:cNvPr>
          <p:cNvSpPr/>
          <p:nvPr/>
        </p:nvSpPr>
        <p:spPr>
          <a:xfrm>
            <a:off x="3828111" y="2056411"/>
            <a:ext cx="2939943" cy="44745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000" b="1" dirty="0"/>
              <a:t>In visceral organs</a:t>
            </a:r>
          </a:p>
          <a:p>
            <a:pPr marL="285750" indent="-285750">
              <a:buFont typeface="Arial" panose="020B0604020202020204" pitchFamily="34" charset="0"/>
              <a:buChar char="•"/>
            </a:pPr>
            <a:r>
              <a:rPr lang="en-US" sz="2000" b="1" dirty="0"/>
              <a:t>Striations absent</a:t>
            </a:r>
          </a:p>
          <a:p>
            <a:pPr marL="285750" indent="-285750">
              <a:buFont typeface="Arial" panose="020B0604020202020204" pitchFamily="34" charset="0"/>
              <a:buChar char="•"/>
            </a:pPr>
            <a:r>
              <a:rPr lang="en-US" sz="2000" b="1" dirty="0"/>
              <a:t>Involuntary</a:t>
            </a:r>
          </a:p>
          <a:p>
            <a:pPr marL="285750" indent="-285750">
              <a:buFont typeface="Arial" panose="020B0604020202020204" pitchFamily="34" charset="0"/>
              <a:buChar char="•"/>
            </a:pPr>
            <a:r>
              <a:rPr lang="en-US" sz="2000" b="1" dirty="0"/>
              <a:t>Poor blood supply</a:t>
            </a:r>
          </a:p>
          <a:p>
            <a:pPr marL="285750" indent="-285750">
              <a:buFont typeface="Arial" panose="020B0604020202020204" pitchFamily="34" charset="0"/>
              <a:buChar char="•"/>
            </a:pPr>
            <a:r>
              <a:rPr lang="en-US" sz="2000" b="1" dirty="0"/>
              <a:t>Non-Fatigue</a:t>
            </a:r>
          </a:p>
          <a:p>
            <a:pPr marL="285750" indent="-285750">
              <a:buFont typeface="Arial" panose="020B0604020202020204" pitchFamily="34" charset="0"/>
              <a:buChar char="•"/>
            </a:pPr>
            <a:r>
              <a:rPr lang="en-US" sz="2000" b="1" dirty="0"/>
              <a:t>Uninucleate</a:t>
            </a:r>
          </a:p>
          <a:p>
            <a:pPr marL="285750" indent="-285750">
              <a:buFont typeface="Arial" panose="020B0604020202020204" pitchFamily="34" charset="0"/>
              <a:buChar char="•"/>
            </a:pPr>
            <a:r>
              <a:rPr lang="en-US" sz="2000" b="1" dirty="0"/>
              <a:t>Less mitochondria</a:t>
            </a:r>
            <a:endParaRPr lang="en-IN" sz="2000" b="1" dirty="0"/>
          </a:p>
        </p:txBody>
      </p:sp>
      <p:sp>
        <p:nvSpPr>
          <p:cNvPr id="10" name="Rectangle: Rounded Corners 9">
            <a:extLst>
              <a:ext uri="{FF2B5EF4-FFF2-40B4-BE49-F238E27FC236}">
                <a16:creationId xmlns:a16="http://schemas.microsoft.com/office/drawing/2014/main" id="{28A1DDAE-0AFF-7FA1-3FC9-9EC3264B2463}"/>
              </a:ext>
            </a:extLst>
          </p:cNvPr>
          <p:cNvSpPr/>
          <p:nvPr/>
        </p:nvSpPr>
        <p:spPr>
          <a:xfrm>
            <a:off x="3828113" y="1139252"/>
            <a:ext cx="2939945" cy="1244184"/>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VISCERAL (SMOOTH)</a:t>
            </a:r>
          </a:p>
          <a:p>
            <a:pPr algn="ctr"/>
            <a:r>
              <a:rPr lang="en-US" sz="2400" b="1" dirty="0"/>
              <a:t>MUSCLES</a:t>
            </a:r>
            <a:endParaRPr lang="en-IN" sz="2400" b="1" dirty="0"/>
          </a:p>
        </p:txBody>
      </p:sp>
      <p:sp>
        <p:nvSpPr>
          <p:cNvPr id="11" name="Rectangle: Rounded Corners 10">
            <a:extLst>
              <a:ext uri="{FF2B5EF4-FFF2-40B4-BE49-F238E27FC236}">
                <a16:creationId xmlns:a16="http://schemas.microsoft.com/office/drawing/2014/main" id="{57DA80CB-301A-B707-2A72-9CFFA76C643B}"/>
              </a:ext>
            </a:extLst>
          </p:cNvPr>
          <p:cNvSpPr/>
          <p:nvPr/>
        </p:nvSpPr>
        <p:spPr>
          <a:xfrm>
            <a:off x="7308322" y="2011441"/>
            <a:ext cx="2939943" cy="44745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000" b="1" dirty="0"/>
              <a:t>In heart wall</a:t>
            </a:r>
          </a:p>
          <a:p>
            <a:pPr marL="285750" indent="-285750">
              <a:buFont typeface="Arial" panose="020B0604020202020204" pitchFamily="34" charset="0"/>
              <a:buChar char="•"/>
            </a:pPr>
            <a:r>
              <a:rPr lang="en-US" sz="2000" b="1" dirty="0"/>
              <a:t>Striations present</a:t>
            </a:r>
          </a:p>
          <a:p>
            <a:pPr marL="285750" indent="-285750">
              <a:buFont typeface="Arial" panose="020B0604020202020204" pitchFamily="34" charset="0"/>
              <a:buChar char="•"/>
            </a:pPr>
            <a:r>
              <a:rPr lang="en-US" sz="2000" b="1" dirty="0"/>
              <a:t>Involuntary</a:t>
            </a:r>
          </a:p>
          <a:p>
            <a:pPr marL="285750" indent="-285750">
              <a:buFont typeface="Arial" panose="020B0604020202020204" pitchFamily="34" charset="0"/>
              <a:buChar char="•"/>
            </a:pPr>
            <a:r>
              <a:rPr lang="en-US" sz="2000" b="1" dirty="0"/>
              <a:t>Rich blood supply</a:t>
            </a:r>
          </a:p>
          <a:p>
            <a:pPr marL="285750" indent="-285750">
              <a:buFont typeface="Arial" panose="020B0604020202020204" pitchFamily="34" charset="0"/>
              <a:buChar char="•"/>
            </a:pPr>
            <a:r>
              <a:rPr lang="en-US" sz="2000" b="1" dirty="0"/>
              <a:t>Non-Fatigue</a:t>
            </a:r>
          </a:p>
          <a:p>
            <a:pPr marL="285750" indent="-285750">
              <a:buFont typeface="Arial" panose="020B0604020202020204" pitchFamily="34" charset="0"/>
              <a:buChar char="•"/>
            </a:pPr>
            <a:r>
              <a:rPr lang="en-US" sz="2000" b="1" dirty="0"/>
              <a:t>Uninucleate</a:t>
            </a:r>
          </a:p>
          <a:p>
            <a:pPr marL="285750" indent="-285750">
              <a:buFont typeface="Arial" panose="020B0604020202020204" pitchFamily="34" charset="0"/>
              <a:buChar char="•"/>
            </a:pPr>
            <a:r>
              <a:rPr lang="en-US" sz="2000" b="1" dirty="0"/>
              <a:t>More mitochondria</a:t>
            </a:r>
            <a:endParaRPr lang="en-IN" sz="2000" b="1" dirty="0"/>
          </a:p>
        </p:txBody>
      </p:sp>
      <p:sp>
        <p:nvSpPr>
          <p:cNvPr id="12" name="Rectangle: Rounded Corners 11">
            <a:extLst>
              <a:ext uri="{FF2B5EF4-FFF2-40B4-BE49-F238E27FC236}">
                <a16:creationId xmlns:a16="http://schemas.microsoft.com/office/drawing/2014/main" id="{C2CDA9F6-8949-BCE0-8C6E-6AA9E09BDD5D}"/>
              </a:ext>
            </a:extLst>
          </p:cNvPr>
          <p:cNvSpPr/>
          <p:nvPr/>
        </p:nvSpPr>
        <p:spPr>
          <a:xfrm>
            <a:off x="7313327" y="1139252"/>
            <a:ext cx="2939945" cy="1244184"/>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CARDIAC</a:t>
            </a:r>
          </a:p>
          <a:p>
            <a:pPr algn="ctr"/>
            <a:r>
              <a:rPr lang="en-US" sz="2400" b="1" dirty="0"/>
              <a:t>MUSCLES</a:t>
            </a:r>
            <a:endParaRPr lang="en-IN" sz="2400" b="1" dirty="0"/>
          </a:p>
        </p:txBody>
      </p:sp>
    </p:spTree>
    <p:extLst>
      <p:ext uri="{BB962C8B-B14F-4D97-AF65-F5344CB8AC3E}">
        <p14:creationId xmlns:p14="http://schemas.microsoft.com/office/powerpoint/2010/main" val="919702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1E3ABA-9041-AFD1-1F03-F3F7B21B3334}"/>
              </a:ext>
            </a:extLst>
          </p:cNvPr>
          <p:cNvSpPr/>
          <p:nvPr/>
        </p:nvSpPr>
        <p:spPr>
          <a:xfrm>
            <a:off x="378502" y="1031979"/>
            <a:ext cx="10556198" cy="443537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r>
              <a:rPr lang="en-US" sz="2800" dirty="0">
                <a:solidFill>
                  <a:schemeClr val="bg1"/>
                </a:solidFill>
              </a:rPr>
              <a:t>1.	</a:t>
            </a:r>
            <a:r>
              <a:rPr lang="en-US" sz="2800" b="1" u="sng" dirty="0">
                <a:solidFill>
                  <a:schemeClr val="bg1"/>
                </a:solidFill>
              </a:rPr>
              <a:t>Assertion</a:t>
            </a:r>
            <a:r>
              <a:rPr lang="en-US" sz="2800" b="1" dirty="0">
                <a:solidFill>
                  <a:schemeClr val="bg1"/>
                </a:solidFill>
              </a:rPr>
              <a:t> :</a:t>
            </a:r>
            <a:r>
              <a:rPr lang="en-US" sz="2800" dirty="0">
                <a:solidFill>
                  <a:schemeClr val="bg1"/>
                </a:solidFill>
              </a:rPr>
              <a:t> Cilia in Paramecium are known to have dual function.</a:t>
            </a:r>
          </a:p>
          <a:p>
            <a:r>
              <a:rPr lang="en-US" sz="2800" dirty="0">
                <a:solidFill>
                  <a:schemeClr val="bg1"/>
                </a:solidFill>
              </a:rPr>
              <a:t>	</a:t>
            </a:r>
            <a:r>
              <a:rPr lang="en-US" sz="2800" b="1" u="sng" dirty="0">
                <a:solidFill>
                  <a:schemeClr val="bg1"/>
                </a:solidFill>
              </a:rPr>
              <a:t>Reason</a:t>
            </a:r>
            <a:r>
              <a:rPr lang="en-US" sz="2800" b="1" dirty="0">
                <a:solidFill>
                  <a:schemeClr val="bg1"/>
                </a:solidFill>
              </a:rPr>
              <a:t>:</a:t>
            </a:r>
            <a:r>
              <a:rPr lang="en-US" sz="2800" dirty="0">
                <a:solidFill>
                  <a:schemeClr val="bg1"/>
                </a:solidFill>
              </a:rPr>
              <a:t> In Paramecium cilia helps in the movement of food 	through cytopharynx and locomotion as well.</a:t>
            </a:r>
          </a:p>
          <a:p>
            <a:r>
              <a:rPr lang="en-US" sz="2800" dirty="0">
                <a:solidFill>
                  <a:schemeClr val="bg1"/>
                </a:solidFill>
              </a:rPr>
              <a:t>	1. Both assertion and reason are true and reason is the correct 	explanation of assertion.</a:t>
            </a:r>
          </a:p>
          <a:p>
            <a:r>
              <a:rPr lang="en-US" sz="2800" dirty="0">
                <a:solidFill>
                  <a:schemeClr val="bg1"/>
                </a:solidFill>
              </a:rPr>
              <a:t>	2. Both assertion and reason are true but reason is not the 	correct explanation of assertion.</a:t>
            </a:r>
          </a:p>
          <a:p>
            <a:r>
              <a:rPr lang="en-US" sz="2800" dirty="0">
                <a:solidFill>
                  <a:schemeClr val="bg1"/>
                </a:solidFill>
              </a:rPr>
              <a:t>	3. Assertion is true but reason is false.</a:t>
            </a:r>
          </a:p>
          <a:p>
            <a:r>
              <a:rPr lang="en-US" sz="2800" dirty="0">
                <a:solidFill>
                  <a:schemeClr val="bg1"/>
                </a:solidFill>
              </a:rPr>
              <a:t>	4. Both assertion and reason are false. </a:t>
            </a:r>
            <a:endParaRPr lang="en-IN" sz="2800" dirty="0">
              <a:solidFill>
                <a:schemeClr val="bg1"/>
              </a:solidFill>
            </a:endParaRPr>
          </a:p>
          <a:p>
            <a:endParaRPr lang="en-IN" sz="2800" dirty="0">
              <a:solidFill>
                <a:schemeClr val="bg1"/>
              </a:solidFill>
            </a:endParaRPr>
          </a:p>
        </p:txBody>
      </p:sp>
      <p:sp>
        <p:nvSpPr>
          <p:cNvPr id="2" name="Title 1">
            <a:extLst>
              <a:ext uri="{FF2B5EF4-FFF2-40B4-BE49-F238E27FC236}">
                <a16:creationId xmlns:a16="http://schemas.microsoft.com/office/drawing/2014/main" id="{7FF4C656-B652-C994-0FF1-A72F869DD062}"/>
              </a:ext>
            </a:extLst>
          </p:cNvPr>
          <p:cNvSpPr txBox="1">
            <a:spLocks/>
          </p:cNvSpPr>
          <p:nvPr/>
        </p:nvSpPr>
        <p:spPr>
          <a:xfrm>
            <a:off x="3265045" y="139648"/>
            <a:ext cx="4603853" cy="6773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solidFill>
                  <a:srgbClr val="FFFF00"/>
                </a:solidFill>
                <a:latin typeface="Comic Sans MS" panose="030F0702030302020204" pitchFamily="66" charset="0"/>
              </a:rPr>
              <a:t>Class Assignment</a:t>
            </a:r>
            <a:endParaRPr lang="en-IN" sz="3600" dirty="0">
              <a:solidFill>
                <a:srgbClr val="FFFF00"/>
              </a:solidFill>
              <a:latin typeface="Comic Sans MS" panose="030F0702030302020204" pitchFamily="66" charset="0"/>
            </a:endParaRPr>
          </a:p>
        </p:txBody>
      </p:sp>
    </p:spTree>
    <p:extLst>
      <p:ext uri="{BB962C8B-B14F-4D97-AF65-F5344CB8AC3E}">
        <p14:creationId xmlns:p14="http://schemas.microsoft.com/office/powerpoint/2010/main" val="658153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F91649-7202-1071-9F2D-919360A70AF8}"/>
              </a:ext>
            </a:extLst>
          </p:cNvPr>
          <p:cNvSpPr/>
          <p:nvPr/>
        </p:nvSpPr>
        <p:spPr>
          <a:xfrm>
            <a:off x="354142" y="492958"/>
            <a:ext cx="10942507" cy="550139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defTabSz="628650"/>
            <a:r>
              <a:rPr lang="en-US" sz="2800" dirty="0">
                <a:solidFill>
                  <a:schemeClr val="bg1"/>
                </a:solidFill>
              </a:rPr>
              <a:t>2.	Which out of following does not exhibit amoeboid movement?</a:t>
            </a:r>
          </a:p>
          <a:p>
            <a:pPr defTabSz="628650"/>
            <a:r>
              <a:rPr lang="en-US" sz="2800" dirty="0">
                <a:solidFill>
                  <a:schemeClr val="bg1"/>
                </a:solidFill>
              </a:rPr>
              <a:t>	1. Macrophages				2. Leucocytes</a:t>
            </a:r>
          </a:p>
          <a:p>
            <a:pPr defTabSz="628650"/>
            <a:r>
              <a:rPr lang="en-US" sz="2800" dirty="0">
                <a:solidFill>
                  <a:schemeClr val="bg1"/>
                </a:solidFill>
              </a:rPr>
              <a:t>	3. Erythrocytes				4. Amoeba</a:t>
            </a:r>
          </a:p>
          <a:p>
            <a:pPr defTabSz="628650"/>
            <a:endParaRPr lang="en-US" sz="2800" dirty="0">
              <a:solidFill>
                <a:schemeClr val="bg1"/>
              </a:solidFill>
            </a:endParaRPr>
          </a:p>
          <a:p>
            <a:pPr defTabSz="542925"/>
            <a:r>
              <a:rPr lang="en-US" sz="2800" dirty="0">
                <a:solidFill>
                  <a:schemeClr val="bg1"/>
                </a:solidFill>
              </a:rPr>
              <a:t>3.	The passage of ova through the female reproductive tract is an 	example of __________ movement.</a:t>
            </a:r>
          </a:p>
          <a:p>
            <a:pPr defTabSz="542925"/>
            <a:r>
              <a:rPr lang="en-US" sz="2800" dirty="0">
                <a:solidFill>
                  <a:schemeClr val="bg1"/>
                </a:solidFill>
              </a:rPr>
              <a:t>	1. Ciliary							2. amoeboid</a:t>
            </a:r>
          </a:p>
          <a:p>
            <a:pPr defTabSz="542925"/>
            <a:r>
              <a:rPr lang="en-US" sz="2800" dirty="0">
                <a:solidFill>
                  <a:schemeClr val="bg1"/>
                </a:solidFill>
              </a:rPr>
              <a:t>	3. muscular						4. both 1 and 2</a:t>
            </a:r>
          </a:p>
          <a:p>
            <a:pPr defTabSz="542925"/>
            <a:endParaRPr lang="en-US" sz="2800" dirty="0">
              <a:solidFill>
                <a:schemeClr val="bg1"/>
              </a:solidFill>
            </a:endParaRPr>
          </a:p>
          <a:p>
            <a:pPr defTabSz="542925"/>
            <a:r>
              <a:rPr lang="en-US" sz="2800" dirty="0">
                <a:solidFill>
                  <a:schemeClr val="bg1"/>
                </a:solidFill>
              </a:rPr>
              <a:t>4.	Co-ordinated movement of ______ in trachea helps in removing 	inhaled dust particles.</a:t>
            </a:r>
          </a:p>
          <a:p>
            <a:pPr defTabSz="542925"/>
            <a:r>
              <a:rPr lang="en-US" sz="2800" dirty="0">
                <a:solidFill>
                  <a:schemeClr val="bg1"/>
                </a:solidFill>
              </a:rPr>
              <a:t>	1. flagella			2. cilia			3. protoplasm		4. microfilaments</a:t>
            </a:r>
            <a:endParaRPr lang="en-IN" sz="2800" dirty="0">
              <a:solidFill>
                <a:schemeClr val="bg1"/>
              </a:solidFill>
            </a:endParaRPr>
          </a:p>
        </p:txBody>
      </p:sp>
    </p:spTree>
    <p:extLst>
      <p:ext uri="{BB962C8B-B14F-4D97-AF65-F5344CB8AC3E}">
        <p14:creationId xmlns:p14="http://schemas.microsoft.com/office/powerpoint/2010/main" val="4145594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80ADA-6DEB-F6C7-53D2-C21AAC983839}"/>
              </a:ext>
            </a:extLst>
          </p:cNvPr>
          <p:cNvSpPr>
            <a:spLocks noGrp="1"/>
          </p:cNvSpPr>
          <p:nvPr>
            <p:ph type="title"/>
          </p:nvPr>
        </p:nvSpPr>
        <p:spPr>
          <a:xfrm>
            <a:off x="257174" y="327026"/>
            <a:ext cx="11600046" cy="5283200"/>
          </a:xfrm>
        </p:spPr>
        <p:txBody>
          <a:bodyPr>
            <a:normAutofit/>
          </a:bodyPr>
          <a:lstStyle/>
          <a:p>
            <a:r>
              <a:rPr lang="en-US" sz="2800" dirty="0">
                <a:solidFill>
                  <a:schemeClr val="bg1"/>
                </a:solidFill>
                <a:latin typeface="+mn-lt"/>
              </a:rPr>
              <a:t>5.	Muscles located in digestive tract are</a:t>
            </a:r>
            <a:br>
              <a:rPr lang="en-US" sz="2800" dirty="0">
                <a:solidFill>
                  <a:schemeClr val="bg1"/>
                </a:solidFill>
                <a:latin typeface="+mn-lt"/>
              </a:rPr>
            </a:br>
            <a:r>
              <a:rPr lang="en-US" sz="2800" dirty="0">
                <a:solidFill>
                  <a:schemeClr val="bg1"/>
                </a:solidFill>
                <a:latin typeface="+mn-lt"/>
              </a:rPr>
              <a:t>	1. Striated muscles			2. Visceral muscles</a:t>
            </a:r>
            <a:br>
              <a:rPr lang="en-US" sz="2800" dirty="0">
                <a:solidFill>
                  <a:schemeClr val="bg1"/>
                </a:solidFill>
                <a:latin typeface="+mn-lt"/>
              </a:rPr>
            </a:br>
            <a:r>
              <a:rPr lang="en-US" sz="2800" dirty="0">
                <a:solidFill>
                  <a:schemeClr val="bg1"/>
                </a:solidFill>
                <a:latin typeface="+mn-lt"/>
              </a:rPr>
              <a:t>	3. smooth muscles			4. both 2 and 3</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6.	Which amongst the following muscles are striated in appearance?</a:t>
            </a:r>
            <a:br>
              <a:rPr lang="en-US" sz="2800" dirty="0">
                <a:solidFill>
                  <a:schemeClr val="bg1"/>
                </a:solidFill>
                <a:latin typeface="+mn-lt"/>
              </a:rPr>
            </a:br>
            <a:r>
              <a:rPr lang="en-US" sz="2800" dirty="0">
                <a:solidFill>
                  <a:schemeClr val="bg1"/>
                </a:solidFill>
                <a:latin typeface="+mn-lt"/>
              </a:rPr>
              <a:t>	1. Skeletal				2. Cardiac		</a:t>
            </a:r>
            <a:br>
              <a:rPr lang="en-US" sz="2800" dirty="0">
                <a:solidFill>
                  <a:schemeClr val="bg1"/>
                </a:solidFill>
                <a:latin typeface="+mn-lt"/>
              </a:rPr>
            </a:br>
            <a:r>
              <a:rPr lang="en-US" sz="2800" dirty="0">
                <a:solidFill>
                  <a:schemeClr val="bg1"/>
                </a:solidFill>
                <a:latin typeface="+mn-lt"/>
              </a:rPr>
              <a:t>	3. Smooth				4. Both 1 and 2</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7.	Cardiac muscles are</a:t>
            </a:r>
            <a:br>
              <a:rPr lang="en-US" sz="2800" dirty="0">
                <a:solidFill>
                  <a:schemeClr val="bg1"/>
                </a:solidFill>
                <a:latin typeface="+mn-lt"/>
              </a:rPr>
            </a:br>
            <a:r>
              <a:rPr lang="en-US" sz="2800" dirty="0">
                <a:solidFill>
                  <a:schemeClr val="bg1"/>
                </a:solidFill>
                <a:latin typeface="+mn-lt"/>
              </a:rPr>
              <a:t>	1. non-striated			2. smooth</a:t>
            </a:r>
            <a:br>
              <a:rPr lang="en-US" sz="2800" dirty="0">
                <a:solidFill>
                  <a:schemeClr val="bg1"/>
                </a:solidFill>
                <a:latin typeface="+mn-lt"/>
              </a:rPr>
            </a:br>
            <a:r>
              <a:rPr lang="en-US" sz="2800" dirty="0">
                <a:solidFill>
                  <a:schemeClr val="bg1"/>
                </a:solidFill>
                <a:latin typeface="+mn-lt"/>
              </a:rPr>
              <a:t>	3. branched 				4. visceral</a:t>
            </a:r>
            <a:endParaRPr lang="en-IN" sz="2800" dirty="0">
              <a:solidFill>
                <a:schemeClr val="bg1"/>
              </a:solidFill>
              <a:latin typeface="+mn-lt"/>
            </a:endParaRPr>
          </a:p>
        </p:txBody>
      </p:sp>
    </p:spTree>
    <p:extLst>
      <p:ext uri="{BB962C8B-B14F-4D97-AF65-F5344CB8AC3E}">
        <p14:creationId xmlns:p14="http://schemas.microsoft.com/office/powerpoint/2010/main" val="21657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163B9-AF7B-EEC8-1A5C-0201CBB1BA65}"/>
              </a:ext>
            </a:extLst>
          </p:cNvPr>
          <p:cNvSpPr>
            <a:spLocks noGrp="1"/>
          </p:cNvSpPr>
          <p:nvPr>
            <p:ph type="title"/>
          </p:nvPr>
        </p:nvSpPr>
        <p:spPr>
          <a:xfrm>
            <a:off x="744667" y="1686419"/>
            <a:ext cx="10702666" cy="3485161"/>
          </a:xfrm>
        </p:spPr>
        <p:txBody>
          <a:bodyPr>
            <a:normAutofit/>
          </a:bodyPr>
          <a:lstStyle/>
          <a:p>
            <a:pPr algn="ctr"/>
            <a:r>
              <a:rPr lang="en-US" sz="8000" b="1" dirty="0">
                <a:solidFill>
                  <a:srgbClr val="00FF00"/>
                </a:solidFill>
                <a:latin typeface="Aharoni" panose="02010803020104030203" pitchFamily="2" charset="-79"/>
                <a:cs typeface="Aharoni" panose="02010803020104030203" pitchFamily="2" charset="-79"/>
              </a:rPr>
              <a:t>STRUCTURE OF STRIATED MUSCLE</a:t>
            </a:r>
            <a:endParaRPr lang="en-IN" sz="8000" b="1" dirty="0">
              <a:solidFill>
                <a:srgbClr val="00FF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045410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80D733-9E34-6770-A513-6B86C6014192}"/>
              </a:ext>
            </a:extLst>
          </p:cNvPr>
          <p:cNvPicPr>
            <a:picLocks noChangeAspect="1"/>
          </p:cNvPicPr>
          <p:nvPr/>
        </p:nvPicPr>
        <p:blipFill>
          <a:blip r:embed="rId2"/>
          <a:stretch>
            <a:fillRect/>
          </a:stretch>
        </p:blipFill>
        <p:spPr>
          <a:xfrm>
            <a:off x="761065" y="2681898"/>
            <a:ext cx="3324689" cy="3562847"/>
          </a:xfrm>
          <a:prstGeom prst="rect">
            <a:avLst/>
          </a:prstGeom>
        </p:spPr>
      </p:pic>
      <p:pic>
        <p:nvPicPr>
          <p:cNvPr id="4" name="Picture 3">
            <a:extLst>
              <a:ext uri="{FF2B5EF4-FFF2-40B4-BE49-F238E27FC236}">
                <a16:creationId xmlns:a16="http://schemas.microsoft.com/office/drawing/2014/main" id="{1000DC39-386F-E06D-CAC8-A7DF339A444F}"/>
              </a:ext>
            </a:extLst>
          </p:cNvPr>
          <p:cNvPicPr>
            <a:picLocks noChangeAspect="1"/>
          </p:cNvPicPr>
          <p:nvPr/>
        </p:nvPicPr>
        <p:blipFill>
          <a:blip r:embed="rId3"/>
          <a:stretch>
            <a:fillRect/>
          </a:stretch>
        </p:blipFill>
        <p:spPr>
          <a:xfrm>
            <a:off x="4465341" y="2681898"/>
            <a:ext cx="6858957" cy="3524742"/>
          </a:xfrm>
          <a:prstGeom prst="rect">
            <a:avLst/>
          </a:prstGeom>
        </p:spPr>
      </p:pic>
    </p:spTree>
    <p:extLst>
      <p:ext uri="{BB962C8B-B14F-4D97-AF65-F5344CB8AC3E}">
        <p14:creationId xmlns:p14="http://schemas.microsoft.com/office/powerpoint/2010/main" val="3217499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464DF7-6D5D-93F0-D796-57F7189BDA19}"/>
              </a:ext>
            </a:extLst>
          </p:cNvPr>
          <p:cNvPicPr>
            <a:picLocks noChangeAspect="1"/>
          </p:cNvPicPr>
          <p:nvPr/>
        </p:nvPicPr>
        <p:blipFill>
          <a:blip r:embed="rId2"/>
          <a:stretch>
            <a:fillRect/>
          </a:stretch>
        </p:blipFill>
        <p:spPr>
          <a:xfrm>
            <a:off x="670975" y="2864292"/>
            <a:ext cx="3198507" cy="3416587"/>
          </a:xfrm>
          <a:prstGeom prst="rect">
            <a:avLst/>
          </a:prstGeom>
        </p:spPr>
      </p:pic>
      <p:pic>
        <p:nvPicPr>
          <p:cNvPr id="4" name="Picture 3">
            <a:extLst>
              <a:ext uri="{FF2B5EF4-FFF2-40B4-BE49-F238E27FC236}">
                <a16:creationId xmlns:a16="http://schemas.microsoft.com/office/drawing/2014/main" id="{F5E4BE00-79D5-7B37-7729-44BA9C9F32F7}"/>
              </a:ext>
            </a:extLst>
          </p:cNvPr>
          <p:cNvPicPr>
            <a:picLocks noChangeAspect="1"/>
          </p:cNvPicPr>
          <p:nvPr/>
        </p:nvPicPr>
        <p:blipFill>
          <a:blip r:embed="rId3"/>
          <a:stretch>
            <a:fillRect/>
          </a:stretch>
        </p:blipFill>
        <p:spPr>
          <a:xfrm>
            <a:off x="4130497" y="2864292"/>
            <a:ext cx="6818447" cy="3416586"/>
          </a:xfrm>
          <a:prstGeom prst="rect">
            <a:avLst/>
          </a:prstGeom>
        </p:spPr>
      </p:pic>
    </p:spTree>
    <p:extLst>
      <p:ext uri="{BB962C8B-B14F-4D97-AF65-F5344CB8AC3E}">
        <p14:creationId xmlns:p14="http://schemas.microsoft.com/office/powerpoint/2010/main" val="2372212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1DAD86-123E-B3C7-79E2-BF0220745CB1}"/>
              </a:ext>
            </a:extLst>
          </p:cNvPr>
          <p:cNvPicPr>
            <a:picLocks noChangeAspect="1"/>
          </p:cNvPicPr>
          <p:nvPr/>
        </p:nvPicPr>
        <p:blipFill>
          <a:blip r:embed="rId2"/>
          <a:stretch>
            <a:fillRect/>
          </a:stretch>
        </p:blipFill>
        <p:spPr>
          <a:xfrm>
            <a:off x="7114091" y="2175028"/>
            <a:ext cx="4687800" cy="3880998"/>
          </a:xfrm>
          <a:prstGeom prst="rect">
            <a:avLst/>
          </a:prstGeom>
        </p:spPr>
      </p:pic>
    </p:spTree>
    <p:extLst>
      <p:ext uri="{BB962C8B-B14F-4D97-AF65-F5344CB8AC3E}">
        <p14:creationId xmlns:p14="http://schemas.microsoft.com/office/powerpoint/2010/main" val="3434788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BD0383-F755-A27C-56D1-0F7136E2490C}"/>
              </a:ext>
            </a:extLst>
          </p:cNvPr>
          <p:cNvPicPr>
            <a:picLocks noChangeAspect="1"/>
          </p:cNvPicPr>
          <p:nvPr/>
        </p:nvPicPr>
        <p:blipFill>
          <a:blip r:embed="rId2"/>
          <a:stretch>
            <a:fillRect/>
          </a:stretch>
        </p:blipFill>
        <p:spPr>
          <a:xfrm>
            <a:off x="451035" y="3860925"/>
            <a:ext cx="4401450" cy="2554865"/>
          </a:xfrm>
          <a:prstGeom prst="rect">
            <a:avLst/>
          </a:prstGeom>
        </p:spPr>
      </p:pic>
      <p:pic>
        <p:nvPicPr>
          <p:cNvPr id="4" name="Picture 3">
            <a:extLst>
              <a:ext uri="{FF2B5EF4-FFF2-40B4-BE49-F238E27FC236}">
                <a16:creationId xmlns:a16="http://schemas.microsoft.com/office/drawing/2014/main" id="{653E97C1-47B8-139A-8FB6-AA4B469C8EAA}"/>
              </a:ext>
            </a:extLst>
          </p:cNvPr>
          <p:cNvPicPr>
            <a:picLocks noChangeAspect="1"/>
          </p:cNvPicPr>
          <p:nvPr/>
        </p:nvPicPr>
        <p:blipFill>
          <a:blip r:embed="rId3"/>
          <a:stretch>
            <a:fillRect/>
          </a:stretch>
        </p:blipFill>
        <p:spPr>
          <a:xfrm>
            <a:off x="6913757" y="2208821"/>
            <a:ext cx="4997640" cy="4206969"/>
          </a:xfrm>
          <a:prstGeom prst="rect">
            <a:avLst/>
          </a:prstGeom>
        </p:spPr>
      </p:pic>
    </p:spTree>
    <p:extLst>
      <p:ext uri="{BB962C8B-B14F-4D97-AF65-F5344CB8AC3E}">
        <p14:creationId xmlns:p14="http://schemas.microsoft.com/office/powerpoint/2010/main" val="4005209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9401B4-C770-E1BB-6CC1-71126F3C2B19}"/>
              </a:ext>
            </a:extLst>
          </p:cNvPr>
          <p:cNvPicPr>
            <a:picLocks noChangeAspect="1"/>
          </p:cNvPicPr>
          <p:nvPr/>
        </p:nvPicPr>
        <p:blipFill>
          <a:blip r:embed="rId2"/>
          <a:stretch>
            <a:fillRect/>
          </a:stretch>
        </p:blipFill>
        <p:spPr>
          <a:xfrm>
            <a:off x="6913757" y="2208821"/>
            <a:ext cx="4997640" cy="4206969"/>
          </a:xfrm>
          <a:prstGeom prst="rect">
            <a:avLst/>
          </a:prstGeom>
        </p:spPr>
      </p:pic>
      <p:pic>
        <p:nvPicPr>
          <p:cNvPr id="5" name="Picture 4">
            <a:extLst>
              <a:ext uri="{FF2B5EF4-FFF2-40B4-BE49-F238E27FC236}">
                <a16:creationId xmlns:a16="http://schemas.microsoft.com/office/drawing/2014/main" id="{34E87E18-04DC-1D1F-181B-910CFBC05082}"/>
              </a:ext>
            </a:extLst>
          </p:cNvPr>
          <p:cNvPicPr>
            <a:picLocks noChangeAspect="1"/>
          </p:cNvPicPr>
          <p:nvPr/>
        </p:nvPicPr>
        <p:blipFill>
          <a:blip r:embed="rId3"/>
          <a:stretch>
            <a:fillRect/>
          </a:stretch>
        </p:blipFill>
        <p:spPr>
          <a:xfrm>
            <a:off x="639815" y="3397791"/>
            <a:ext cx="5456185" cy="3017999"/>
          </a:xfrm>
          <a:prstGeom prst="rect">
            <a:avLst/>
          </a:prstGeom>
        </p:spPr>
      </p:pic>
    </p:spTree>
    <p:extLst>
      <p:ext uri="{BB962C8B-B14F-4D97-AF65-F5344CB8AC3E}">
        <p14:creationId xmlns:p14="http://schemas.microsoft.com/office/powerpoint/2010/main" val="3175681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68B66A5-DAB7-322D-2AEA-D2516246A87D}"/>
              </a:ext>
            </a:extLst>
          </p:cNvPr>
          <p:cNvSpPr txBox="1">
            <a:spLocks/>
          </p:cNvSpPr>
          <p:nvPr/>
        </p:nvSpPr>
        <p:spPr>
          <a:xfrm>
            <a:off x="342902" y="327025"/>
            <a:ext cx="2310358" cy="67731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1. ACTIN</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4CDD5765-F996-E5D8-1CC8-B308745739CC}"/>
              </a:ext>
            </a:extLst>
          </p:cNvPr>
          <p:cNvPicPr>
            <a:picLocks noChangeAspect="1"/>
          </p:cNvPicPr>
          <p:nvPr/>
        </p:nvPicPr>
        <p:blipFill>
          <a:blip r:embed="rId2"/>
          <a:stretch>
            <a:fillRect/>
          </a:stretch>
        </p:blipFill>
        <p:spPr>
          <a:xfrm>
            <a:off x="6380813" y="1439949"/>
            <a:ext cx="5566348" cy="5011395"/>
          </a:xfrm>
          <a:prstGeom prst="rect">
            <a:avLst/>
          </a:prstGeom>
        </p:spPr>
      </p:pic>
    </p:spTree>
    <p:extLst>
      <p:ext uri="{BB962C8B-B14F-4D97-AF65-F5344CB8AC3E}">
        <p14:creationId xmlns:p14="http://schemas.microsoft.com/office/powerpoint/2010/main" val="3782033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6F1FA3-BE04-9636-86D6-53B626C10576}"/>
              </a:ext>
            </a:extLst>
          </p:cNvPr>
          <p:cNvSpPr txBox="1">
            <a:spLocks/>
          </p:cNvSpPr>
          <p:nvPr/>
        </p:nvSpPr>
        <p:spPr>
          <a:xfrm>
            <a:off x="342902" y="327025"/>
            <a:ext cx="2939944" cy="587375"/>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2. MYOSIN</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E0046780-DDC4-44FB-3D28-C0CC9CBB4CEB}"/>
              </a:ext>
            </a:extLst>
          </p:cNvPr>
          <p:cNvPicPr>
            <a:picLocks noChangeAspect="1"/>
          </p:cNvPicPr>
          <p:nvPr/>
        </p:nvPicPr>
        <p:blipFill>
          <a:blip r:embed="rId2"/>
          <a:stretch>
            <a:fillRect/>
          </a:stretch>
        </p:blipFill>
        <p:spPr>
          <a:xfrm>
            <a:off x="6755567" y="1905346"/>
            <a:ext cx="4711908" cy="4363952"/>
          </a:xfrm>
          <a:prstGeom prst="rect">
            <a:avLst/>
          </a:prstGeom>
        </p:spPr>
      </p:pic>
    </p:spTree>
    <p:extLst>
      <p:ext uri="{BB962C8B-B14F-4D97-AF65-F5344CB8AC3E}">
        <p14:creationId xmlns:p14="http://schemas.microsoft.com/office/powerpoint/2010/main" val="2727629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7CC3AF1-6EB1-DB69-E9A5-360D5E413DE0}"/>
              </a:ext>
            </a:extLst>
          </p:cNvPr>
          <p:cNvSpPr>
            <a:spLocks noGrp="1"/>
          </p:cNvSpPr>
          <p:nvPr>
            <p:ph type="title"/>
          </p:nvPr>
        </p:nvSpPr>
        <p:spPr>
          <a:xfrm>
            <a:off x="744667" y="1686419"/>
            <a:ext cx="10702666" cy="3485161"/>
          </a:xfrm>
        </p:spPr>
        <p:txBody>
          <a:bodyPr>
            <a:normAutofit/>
          </a:bodyPr>
          <a:lstStyle/>
          <a:p>
            <a:pPr algn="ctr"/>
            <a:r>
              <a:rPr lang="en-US" sz="8000" b="1" dirty="0">
                <a:solidFill>
                  <a:srgbClr val="00FF00"/>
                </a:solidFill>
                <a:latin typeface="Aharoni" panose="02010803020104030203" pitchFamily="2" charset="-79"/>
                <a:cs typeface="Aharoni" panose="02010803020104030203" pitchFamily="2" charset="-79"/>
              </a:rPr>
              <a:t>MECHANISM OF MUSCLE CONTRACTION</a:t>
            </a:r>
            <a:endParaRPr lang="en-IN" sz="8000" b="1" dirty="0">
              <a:solidFill>
                <a:srgbClr val="00FF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999052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31AC72-F672-DB78-3FDD-2724D8D483BC}"/>
              </a:ext>
            </a:extLst>
          </p:cNvPr>
          <p:cNvPicPr>
            <a:picLocks noChangeAspect="1"/>
          </p:cNvPicPr>
          <p:nvPr/>
        </p:nvPicPr>
        <p:blipFill>
          <a:blip r:embed="rId2"/>
          <a:stretch>
            <a:fillRect/>
          </a:stretch>
        </p:blipFill>
        <p:spPr>
          <a:xfrm>
            <a:off x="480308" y="3176983"/>
            <a:ext cx="3323244" cy="3099833"/>
          </a:xfrm>
          <a:prstGeom prst="rect">
            <a:avLst/>
          </a:prstGeom>
        </p:spPr>
      </p:pic>
      <p:pic>
        <p:nvPicPr>
          <p:cNvPr id="4" name="Picture 3">
            <a:extLst>
              <a:ext uri="{FF2B5EF4-FFF2-40B4-BE49-F238E27FC236}">
                <a16:creationId xmlns:a16="http://schemas.microsoft.com/office/drawing/2014/main" id="{8AAAC092-B36E-1072-0C60-80C58CEE5A80}"/>
              </a:ext>
            </a:extLst>
          </p:cNvPr>
          <p:cNvPicPr>
            <a:picLocks noChangeAspect="1"/>
          </p:cNvPicPr>
          <p:nvPr/>
        </p:nvPicPr>
        <p:blipFill>
          <a:blip r:embed="rId3"/>
          <a:stretch>
            <a:fillRect/>
          </a:stretch>
        </p:blipFill>
        <p:spPr>
          <a:xfrm>
            <a:off x="4081181" y="3429000"/>
            <a:ext cx="5392603" cy="2855658"/>
          </a:xfrm>
          <a:prstGeom prst="rect">
            <a:avLst/>
          </a:prstGeom>
        </p:spPr>
      </p:pic>
    </p:spTree>
    <p:extLst>
      <p:ext uri="{BB962C8B-B14F-4D97-AF65-F5344CB8AC3E}">
        <p14:creationId xmlns:p14="http://schemas.microsoft.com/office/powerpoint/2010/main" val="2548704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09E3CBC-B288-BFF7-9BB5-A61C4D3AAC7E}"/>
              </a:ext>
            </a:extLst>
          </p:cNvPr>
          <p:cNvSpPr txBox="1">
            <a:spLocks/>
          </p:cNvSpPr>
          <p:nvPr/>
        </p:nvSpPr>
        <p:spPr>
          <a:xfrm>
            <a:off x="342901" y="327025"/>
            <a:ext cx="1905623" cy="587375"/>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STEPS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A7E9AF85-69E0-37EF-FFE1-86648FDAAEBE}"/>
              </a:ext>
            </a:extLst>
          </p:cNvPr>
          <p:cNvPicPr>
            <a:picLocks noChangeAspect="1"/>
          </p:cNvPicPr>
          <p:nvPr/>
        </p:nvPicPr>
        <p:blipFill>
          <a:blip r:embed="rId2"/>
          <a:stretch>
            <a:fillRect/>
          </a:stretch>
        </p:blipFill>
        <p:spPr>
          <a:xfrm>
            <a:off x="1500578" y="3597266"/>
            <a:ext cx="9190843" cy="2706265"/>
          </a:xfrm>
          <a:prstGeom prst="rect">
            <a:avLst/>
          </a:prstGeom>
        </p:spPr>
      </p:pic>
    </p:spTree>
    <p:extLst>
      <p:ext uri="{BB962C8B-B14F-4D97-AF65-F5344CB8AC3E}">
        <p14:creationId xmlns:p14="http://schemas.microsoft.com/office/powerpoint/2010/main" val="41608062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1E0491-0641-D8EC-E67A-CDB00C7FC4E4}"/>
              </a:ext>
            </a:extLst>
          </p:cNvPr>
          <p:cNvPicPr>
            <a:picLocks noChangeAspect="1"/>
          </p:cNvPicPr>
          <p:nvPr/>
        </p:nvPicPr>
        <p:blipFill>
          <a:blip r:embed="rId2"/>
          <a:stretch>
            <a:fillRect/>
          </a:stretch>
        </p:blipFill>
        <p:spPr>
          <a:xfrm>
            <a:off x="952352" y="3712984"/>
            <a:ext cx="10287295" cy="2867697"/>
          </a:xfrm>
          <a:prstGeom prst="rect">
            <a:avLst/>
          </a:prstGeom>
        </p:spPr>
      </p:pic>
    </p:spTree>
    <p:extLst>
      <p:ext uri="{BB962C8B-B14F-4D97-AF65-F5344CB8AC3E}">
        <p14:creationId xmlns:p14="http://schemas.microsoft.com/office/powerpoint/2010/main" val="1867773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0FAC28-AC87-AD5A-ECCE-C2EE71446FAC}"/>
              </a:ext>
            </a:extLst>
          </p:cNvPr>
          <p:cNvPicPr>
            <a:picLocks noChangeAspect="1"/>
          </p:cNvPicPr>
          <p:nvPr/>
        </p:nvPicPr>
        <p:blipFill>
          <a:blip r:embed="rId2"/>
          <a:stretch>
            <a:fillRect/>
          </a:stretch>
        </p:blipFill>
        <p:spPr>
          <a:xfrm>
            <a:off x="1237551" y="4094462"/>
            <a:ext cx="9716897" cy="2457308"/>
          </a:xfrm>
          <a:prstGeom prst="rect">
            <a:avLst/>
          </a:prstGeom>
        </p:spPr>
      </p:pic>
    </p:spTree>
    <p:extLst>
      <p:ext uri="{BB962C8B-B14F-4D97-AF65-F5344CB8AC3E}">
        <p14:creationId xmlns:p14="http://schemas.microsoft.com/office/powerpoint/2010/main" val="2478961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7A34B5-FBAA-16C4-0297-6BA1B10368E7}"/>
              </a:ext>
            </a:extLst>
          </p:cNvPr>
          <p:cNvPicPr>
            <a:picLocks noChangeAspect="1"/>
          </p:cNvPicPr>
          <p:nvPr/>
        </p:nvPicPr>
        <p:blipFill>
          <a:blip r:embed="rId2"/>
          <a:stretch>
            <a:fillRect/>
          </a:stretch>
        </p:blipFill>
        <p:spPr>
          <a:xfrm>
            <a:off x="1065302" y="3264108"/>
            <a:ext cx="10061395" cy="3295147"/>
          </a:xfrm>
          <a:prstGeom prst="rect">
            <a:avLst/>
          </a:prstGeom>
        </p:spPr>
      </p:pic>
    </p:spTree>
    <p:extLst>
      <p:ext uri="{BB962C8B-B14F-4D97-AF65-F5344CB8AC3E}">
        <p14:creationId xmlns:p14="http://schemas.microsoft.com/office/powerpoint/2010/main" val="195637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AE4CF8-961F-5A99-32CC-731943F61A36}"/>
              </a:ext>
            </a:extLst>
          </p:cNvPr>
          <p:cNvPicPr>
            <a:picLocks noChangeAspect="1"/>
          </p:cNvPicPr>
          <p:nvPr/>
        </p:nvPicPr>
        <p:blipFill>
          <a:blip r:embed="rId2"/>
          <a:stretch>
            <a:fillRect/>
          </a:stretch>
        </p:blipFill>
        <p:spPr>
          <a:xfrm>
            <a:off x="1308439" y="3691972"/>
            <a:ext cx="9979153" cy="2924190"/>
          </a:xfrm>
          <a:prstGeom prst="rect">
            <a:avLst/>
          </a:prstGeom>
        </p:spPr>
      </p:pic>
    </p:spTree>
    <p:extLst>
      <p:ext uri="{BB962C8B-B14F-4D97-AF65-F5344CB8AC3E}">
        <p14:creationId xmlns:p14="http://schemas.microsoft.com/office/powerpoint/2010/main" val="4165276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5212C0-FCC6-5C33-3E8D-63E53EA2DA92}"/>
              </a:ext>
            </a:extLst>
          </p:cNvPr>
          <p:cNvPicPr>
            <a:picLocks noChangeAspect="1"/>
          </p:cNvPicPr>
          <p:nvPr/>
        </p:nvPicPr>
        <p:blipFill>
          <a:blip r:embed="rId2"/>
          <a:stretch>
            <a:fillRect/>
          </a:stretch>
        </p:blipFill>
        <p:spPr>
          <a:xfrm>
            <a:off x="1573775" y="3042773"/>
            <a:ext cx="9357586" cy="3343037"/>
          </a:xfrm>
          <a:prstGeom prst="rect">
            <a:avLst/>
          </a:prstGeom>
        </p:spPr>
      </p:pic>
    </p:spTree>
    <p:extLst>
      <p:ext uri="{BB962C8B-B14F-4D97-AF65-F5344CB8AC3E}">
        <p14:creationId xmlns:p14="http://schemas.microsoft.com/office/powerpoint/2010/main" val="2270541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A9E3F15-2DEB-010A-11F7-C873C4444989}"/>
              </a:ext>
            </a:extLst>
          </p:cNvPr>
          <p:cNvSpPr txBox="1">
            <a:spLocks/>
          </p:cNvSpPr>
          <p:nvPr/>
        </p:nvSpPr>
        <p:spPr>
          <a:xfrm>
            <a:off x="342901" y="327025"/>
            <a:ext cx="4513912" cy="722286"/>
          </a:xfrm>
          <a:prstGeom prst="rect">
            <a:avLst/>
          </a:prstGeom>
          <a:solidFill>
            <a:srgbClr val="002060"/>
          </a:solidFill>
          <a:ln>
            <a:solidFill>
              <a:srgbClr val="FFFF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MUSCLE FATIGUE</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2C157DB4-95D2-8350-B747-0F9612790C9A}"/>
              </a:ext>
            </a:extLst>
          </p:cNvPr>
          <p:cNvPicPr>
            <a:picLocks noChangeAspect="1"/>
          </p:cNvPicPr>
          <p:nvPr/>
        </p:nvPicPr>
        <p:blipFill>
          <a:blip r:embed="rId2"/>
          <a:stretch>
            <a:fillRect/>
          </a:stretch>
        </p:blipFill>
        <p:spPr>
          <a:xfrm>
            <a:off x="970854" y="2114366"/>
            <a:ext cx="2562851" cy="4136532"/>
          </a:xfrm>
          <a:prstGeom prst="rect">
            <a:avLst/>
          </a:prstGeom>
        </p:spPr>
      </p:pic>
      <p:pic>
        <p:nvPicPr>
          <p:cNvPr id="6" name="Picture 5">
            <a:extLst>
              <a:ext uri="{FF2B5EF4-FFF2-40B4-BE49-F238E27FC236}">
                <a16:creationId xmlns:a16="http://schemas.microsoft.com/office/drawing/2014/main" id="{D136DA13-25EE-FDB9-1C1D-49881B47036D}"/>
              </a:ext>
            </a:extLst>
          </p:cNvPr>
          <p:cNvPicPr>
            <a:picLocks noChangeAspect="1"/>
          </p:cNvPicPr>
          <p:nvPr/>
        </p:nvPicPr>
        <p:blipFill>
          <a:blip r:embed="rId3"/>
          <a:stretch>
            <a:fillRect/>
          </a:stretch>
        </p:blipFill>
        <p:spPr>
          <a:xfrm>
            <a:off x="3751659" y="2114367"/>
            <a:ext cx="2188165" cy="4136532"/>
          </a:xfrm>
          <a:prstGeom prst="rect">
            <a:avLst/>
          </a:prstGeom>
        </p:spPr>
      </p:pic>
    </p:spTree>
    <p:extLst>
      <p:ext uri="{BB962C8B-B14F-4D97-AF65-F5344CB8AC3E}">
        <p14:creationId xmlns:p14="http://schemas.microsoft.com/office/powerpoint/2010/main" val="2528997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BC76DFF-2DA5-D819-49DE-E414DCFEEEF8}"/>
              </a:ext>
            </a:extLst>
          </p:cNvPr>
          <p:cNvSpPr/>
          <p:nvPr/>
        </p:nvSpPr>
        <p:spPr>
          <a:xfrm>
            <a:off x="267951" y="962129"/>
            <a:ext cx="4393987" cy="17061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IN" sz="2000" b="1" dirty="0"/>
          </a:p>
        </p:txBody>
      </p:sp>
      <p:sp>
        <p:nvSpPr>
          <p:cNvPr id="4" name="Rectangle: Rounded Corners 3">
            <a:extLst>
              <a:ext uri="{FF2B5EF4-FFF2-40B4-BE49-F238E27FC236}">
                <a16:creationId xmlns:a16="http://schemas.microsoft.com/office/drawing/2014/main" id="{A7C1119F-F461-D2C3-12A7-BB92C429A55A}"/>
              </a:ext>
            </a:extLst>
          </p:cNvPr>
          <p:cNvSpPr/>
          <p:nvPr/>
        </p:nvSpPr>
        <p:spPr>
          <a:xfrm>
            <a:off x="267951" y="684810"/>
            <a:ext cx="4393990" cy="554637"/>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RED (AEROBIC) MUSCLE FIBERS</a:t>
            </a:r>
            <a:endParaRPr lang="en-IN" sz="2400" b="1" dirty="0"/>
          </a:p>
        </p:txBody>
      </p:sp>
      <p:sp>
        <p:nvSpPr>
          <p:cNvPr id="5" name="Rectangle: Rounded Corners 4">
            <a:extLst>
              <a:ext uri="{FF2B5EF4-FFF2-40B4-BE49-F238E27FC236}">
                <a16:creationId xmlns:a16="http://schemas.microsoft.com/office/drawing/2014/main" id="{4091AB22-06DC-399E-749F-1CE09D359FB9}"/>
              </a:ext>
            </a:extLst>
          </p:cNvPr>
          <p:cNvSpPr/>
          <p:nvPr/>
        </p:nvSpPr>
        <p:spPr>
          <a:xfrm>
            <a:off x="4977361" y="962129"/>
            <a:ext cx="4393987" cy="17061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IN" sz="2000" b="1" dirty="0"/>
          </a:p>
        </p:txBody>
      </p:sp>
      <p:sp>
        <p:nvSpPr>
          <p:cNvPr id="6" name="Rectangle: Rounded Corners 5">
            <a:extLst>
              <a:ext uri="{FF2B5EF4-FFF2-40B4-BE49-F238E27FC236}">
                <a16:creationId xmlns:a16="http://schemas.microsoft.com/office/drawing/2014/main" id="{36F33E23-F4B6-DE36-B898-E507A3D78D1F}"/>
              </a:ext>
            </a:extLst>
          </p:cNvPr>
          <p:cNvSpPr/>
          <p:nvPr/>
        </p:nvSpPr>
        <p:spPr>
          <a:xfrm>
            <a:off x="4977361" y="684810"/>
            <a:ext cx="4393990" cy="554637"/>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WHITE MUSCLE FIBERS</a:t>
            </a:r>
            <a:endParaRPr lang="en-IN" sz="2400" b="1" dirty="0"/>
          </a:p>
        </p:txBody>
      </p:sp>
      <p:pic>
        <p:nvPicPr>
          <p:cNvPr id="7" name="Picture 6">
            <a:extLst>
              <a:ext uri="{FF2B5EF4-FFF2-40B4-BE49-F238E27FC236}">
                <a16:creationId xmlns:a16="http://schemas.microsoft.com/office/drawing/2014/main" id="{79CF900C-3155-F600-37CE-BF4FE526CC30}"/>
              </a:ext>
            </a:extLst>
          </p:cNvPr>
          <p:cNvPicPr>
            <a:picLocks noChangeAspect="1"/>
          </p:cNvPicPr>
          <p:nvPr/>
        </p:nvPicPr>
        <p:blipFill>
          <a:blip r:embed="rId2"/>
          <a:stretch>
            <a:fillRect/>
          </a:stretch>
        </p:blipFill>
        <p:spPr>
          <a:xfrm>
            <a:off x="267951" y="3480040"/>
            <a:ext cx="4324160" cy="1976380"/>
          </a:xfrm>
          <a:prstGeom prst="rect">
            <a:avLst/>
          </a:prstGeom>
        </p:spPr>
      </p:pic>
      <p:pic>
        <p:nvPicPr>
          <p:cNvPr id="8" name="Picture 7">
            <a:extLst>
              <a:ext uri="{FF2B5EF4-FFF2-40B4-BE49-F238E27FC236}">
                <a16:creationId xmlns:a16="http://schemas.microsoft.com/office/drawing/2014/main" id="{31DA7C61-5C6D-A3C4-6A82-4B193EF61D6F}"/>
              </a:ext>
            </a:extLst>
          </p:cNvPr>
          <p:cNvPicPr>
            <a:picLocks noChangeAspect="1"/>
          </p:cNvPicPr>
          <p:nvPr/>
        </p:nvPicPr>
        <p:blipFill>
          <a:blip r:embed="rId3"/>
          <a:stretch>
            <a:fillRect/>
          </a:stretch>
        </p:blipFill>
        <p:spPr>
          <a:xfrm>
            <a:off x="4977360" y="3500202"/>
            <a:ext cx="4423325" cy="1976379"/>
          </a:xfrm>
          <a:prstGeom prst="rect">
            <a:avLst/>
          </a:prstGeom>
        </p:spPr>
      </p:pic>
    </p:spTree>
    <p:extLst>
      <p:ext uri="{BB962C8B-B14F-4D97-AF65-F5344CB8AC3E}">
        <p14:creationId xmlns:p14="http://schemas.microsoft.com/office/powerpoint/2010/main" val="3009250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3E0068-AC92-EA9B-96E5-52354C6F49C9}"/>
              </a:ext>
            </a:extLst>
          </p:cNvPr>
          <p:cNvSpPr>
            <a:spLocks noGrp="1"/>
          </p:cNvSpPr>
          <p:nvPr>
            <p:ph type="title"/>
          </p:nvPr>
        </p:nvSpPr>
        <p:spPr>
          <a:xfrm>
            <a:off x="295977" y="163513"/>
            <a:ext cx="11600046" cy="6530974"/>
          </a:xfrm>
        </p:spPr>
        <p:txBody>
          <a:bodyPr>
            <a:normAutofit fontScale="90000"/>
          </a:bodyPr>
          <a:lstStyle/>
          <a:p>
            <a:r>
              <a:rPr lang="en-US" sz="2800" dirty="0">
                <a:solidFill>
                  <a:schemeClr val="bg1"/>
                </a:solidFill>
                <a:latin typeface="+mn-lt"/>
              </a:rPr>
              <a:t>8.	Myofibrils are</a:t>
            </a:r>
            <a:br>
              <a:rPr lang="en-US" sz="2800" dirty="0">
                <a:solidFill>
                  <a:schemeClr val="bg1"/>
                </a:solidFill>
                <a:latin typeface="+mn-lt"/>
              </a:rPr>
            </a:br>
            <a:r>
              <a:rPr lang="en-US" sz="2800" dirty="0">
                <a:solidFill>
                  <a:schemeClr val="bg1"/>
                </a:solidFill>
                <a:latin typeface="+mn-lt"/>
              </a:rPr>
              <a:t>	1. muscles bundles held together by fascia</a:t>
            </a:r>
            <a:br>
              <a:rPr lang="en-US" sz="2800" dirty="0">
                <a:solidFill>
                  <a:schemeClr val="bg1"/>
                </a:solidFill>
                <a:latin typeface="+mn-lt"/>
              </a:rPr>
            </a:br>
            <a:r>
              <a:rPr lang="en-US" sz="2800" dirty="0">
                <a:solidFill>
                  <a:schemeClr val="bg1"/>
                </a:solidFill>
                <a:latin typeface="+mn-lt"/>
              </a:rPr>
              <a:t>	2. Parallelly arranged rod like filaments in sarcoplasm</a:t>
            </a:r>
            <a:br>
              <a:rPr lang="en-US" sz="2800" dirty="0">
                <a:solidFill>
                  <a:schemeClr val="bg1"/>
                </a:solidFill>
                <a:latin typeface="+mn-lt"/>
              </a:rPr>
            </a:br>
            <a:r>
              <a:rPr lang="en-US" sz="2800" dirty="0">
                <a:solidFill>
                  <a:schemeClr val="bg1"/>
                </a:solidFill>
                <a:latin typeface="+mn-lt"/>
              </a:rPr>
              <a:t>	3. exclusively striated in appearance</a:t>
            </a:r>
            <a:br>
              <a:rPr lang="en-US" sz="2800" dirty="0">
                <a:solidFill>
                  <a:schemeClr val="bg1"/>
                </a:solidFill>
                <a:latin typeface="+mn-lt"/>
              </a:rPr>
            </a:br>
            <a:r>
              <a:rPr lang="en-US" sz="2800" dirty="0">
                <a:solidFill>
                  <a:schemeClr val="bg1"/>
                </a:solidFill>
                <a:latin typeface="+mn-lt"/>
              </a:rPr>
              <a:t>	4. exclusively involuntary in nature</a:t>
            </a:r>
            <a:br>
              <a:rPr lang="en-US" sz="2800" dirty="0">
                <a:solidFill>
                  <a:schemeClr val="bg1"/>
                </a:solidFill>
                <a:latin typeface="+mn-lt"/>
              </a:rPr>
            </a:br>
            <a:r>
              <a:rPr lang="en-US" sz="2800" dirty="0">
                <a:solidFill>
                  <a:schemeClr val="bg1"/>
                </a:solidFill>
                <a:latin typeface="+mn-lt"/>
              </a:rPr>
              <a:t>9.	The elastic that bisects the light band is called</a:t>
            </a:r>
            <a:br>
              <a:rPr lang="en-US" sz="2800" dirty="0">
                <a:solidFill>
                  <a:schemeClr val="bg1"/>
                </a:solidFill>
                <a:latin typeface="+mn-lt"/>
              </a:rPr>
            </a:br>
            <a:r>
              <a:rPr lang="en-US" sz="2800" dirty="0">
                <a:solidFill>
                  <a:schemeClr val="bg1"/>
                </a:solidFill>
                <a:latin typeface="+mn-lt"/>
              </a:rPr>
              <a:t>	1. ‘Z’ line		2. ‘M’ line		3. ‘A’ line		4. T line</a:t>
            </a:r>
            <a:br>
              <a:rPr lang="en-US" sz="2800" dirty="0">
                <a:solidFill>
                  <a:schemeClr val="bg1"/>
                </a:solidFill>
                <a:latin typeface="+mn-lt"/>
              </a:rPr>
            </a:br>
            <a:r>
              <a:rPr lang="en-US" sz="2800" dirty="0">
                <a:solidFill>
                  <a:schemeClr val="bg1"/>
                </a:solidFill>
                <a:latin typeface="+mn-lt"/>
              </a:rPr>
              <a:t>10.	Identify the numbers labelled in the corresponding diagram and select 	the 	correct option</a:t>
            </a:r>
            <a:br>
              <a:rPr lang="en-US" sz="2800" dirty="0">
                <a:solidFill>
                  <a:schemeClr val="bg1"/>
                </a:solidFill>
                <a:latin typeface="+mn-lt"/>
              </a:rPr>
            </a:br>
            <a:br>
              <a:rPr lang="en-US" sz="2800" dirty="0">
                <a:solidFill>
                  <a:schemeClr val="bg1"/>
                </a:solidFill>
                <a:latin typeface="+mn-lt"/>
              </a:rPr>
            </a:br>
            <a:br>
              <a:rPr lang="en-US" sz="2800" dirty="0">
                <a:solidFill>
                  <a:schemeClr val="bg1"/>
                </a:solidFill>
                <a:latin typeface="+mn-lt"/>
              </a:rPr>
            </a:b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	1. 1-Head, 2-Actin binding sites, 3-ATP binding sites</a:t>
            </a:r>
            <a:br>
              <a:rPr lang="en-US" sz="2800" dirty="0">
                <a:solidFill>
                  <a:schemeClr val="bg1"/>
                </a:solidFill>
                <a:latin typeface="+mn-lt"/>
              </a:rPr>
            </a:br>
            <a:r>
              <a:rPr lang="en-US" sz="2800" dirty="0">
                <a:solidFill>
                  <a:schemeClr val="bg1"/>
                </a:solidFill>
                <a:latin typeface="+mn-lt"/>
              </a:rPr>
              <a:t>	2. 1-Actin binding sites, 2-ATP binding sites, 3-Head</a:t>
            </a:r>
            <a:br>
              <a:rPr lang="en-US" sz="2800" dirty="0">
                <a:solidFill>
                  <a:schemeClr val="bg1"/>
                </a:solidFill>
                <a:latin typeface="+mn-lt"/>
              </a:rPr>
            </a:br>
            <a:r>
              <a:rPr lang="en-US" sz="2800" dirty="0">
                <a:solidFill>
                  <a:schemeClr val="bg1"/>
                </a:solidFill>
                <a:latin typeface="+mn-lt"/>
              </a:rPr>
              <a:t>	3. 1-Head, 2-ATP binding sites, 3-Actin binding sites</a:t>
            </a:r>
            <a:br>
              <a:rPr lang="en-US" sz="2800" dirty="0">
                <a:solidFill>
                  <a:schemeClr val="bg1"/>
                </a:solidFill>
                <a:latin typeface="+mn-lt"/>
              </a:rPr>
            </a:br>
            <a:r>
              <a:rPr lang="en-US" sz="2800" dirty="0">
                <a:solidFill>
                  <a:schemeClr val="bg1"/>
                </a:solidFill>
                <a:latin typeface="+mn-lt"/>
              </a:rPr>
              <a:t>	4. 1-ATP binding site, 2- Head, 3-Actin binding sites</a:t>
            </a:r>
            <a:endParaRPr lang="en-IN" sz="2800" dirty="0">
              <a:solidFill>
                <a:schemeClr val="bg1"/>
              </a:solidFill>
              <a:latin typeface="+mn-lt"/>
            </a:endParaRPr>
          </a:p>
        </p:txBody>
      </p:sp>
      <p:pic>
        <p:nvPicPr>
          <p:cNvPr id="4" name="Picture 3">
            <a:extLst>
              <a:ext uri="{FF2B5EF4-FFF2-40B4-BE49-F238E27FC236}">
                <a16:creationId xmlns:a16="http://schemas.microsoft.com/office/drawing/2014/main" id="{87649AE8-87F5-0079-ECD5-B7C2EB141AEF}"/>
              </a:ext>
            </a:extLst>
          </p:cNvPr>
          <p:cNvPicPr/>
          <p:nvPr/>
        </p:nvPicPr>
        <p:blipFill>
          <a:blip r:embed="rId2"/>
          <a:stretch>
            <a:fillRect/>
          </a:stretch>
        </p:blipFill>
        <p:spPr>
          <a:xfrm>
            <a:off x="3488105" y="3429000"/>
            <a:ext cx="3057208" cy="1158638"/>
          </a:xfrm>
          <a:prstGeom prst="rect">
            <a:avLst/>
          </a:prstGeom>
        </p:spPr>
      </p:pic>
    </p:spTree>
    <p:extLst>
      <p:ext uri="{BB962C8B-B14F-4D97-AF65-F5344CB8AC3E}">
        <p14:creationId xmlns:p14="http://schemas.microsoft.com/office/powerpoint/2010/main" val="3129423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CE99C93-CB45-EA57-B81B-C8EDE15D0406}"/>
              </a:ext>
            </a:extLst>
          </p:cNvPr>
          <p:cNvSpPr>
            <a:spLocks noGrp="1"/>
          </p:cNvSpPr>
          <p:nvPr>
            <p:ph type="title"/>
          </p:nvPr>
        </p:nvSpPr>
        <p:spPr>
          <a:xfrm>
            <a:off x="467427" y="815181"/>
            <a:ext cx="10210098" cy="5227637"/>
          </a:xfrm>
        </p:spPr>
        <p:txBody>
          <a:bodyPr>
            <a:normAutofit/>
          </a:bodyPr>
          <a:lstStyle/>
          <a:p>
            <a:r>
              <a:rPr lang="en-US" sz="2800" dirty="0">
                <a:solidFill>
                  <a:schemeClr val="bg1"/>
                </a:solidFill>
                <a:latin typeface="+mn-lt"/>
              </a:rPr>
              <a:t>11.	Calcium is important in skeletal muscle contraction because it</a:t>
            </a:r>
            <a:br>
              <a:rPr lang="en-US" sz="2800" dirty="0">
                <a:solidFill>
                  <a:schemeClr val="bg1"/>
                </a:solidFill>
                <a:latin typeface="+mn-lt"/>
              </a:rPr>
            </a:br>
            <a:r>
              <a:rPr lang="en-US" sz="2800" dirty="0">
                <a:solidFill>
                  <a:schemeClr val="bg1"/>
                </a:solidFill>
                <a:latin typeface="+mn-lt"/>
              </a:rPr>
              <a:t>	1. detaches the myosin head from the actin filament.</a:t>
            </a:r>
            <a:br>
              <a:rPr lang="en-US" sz="2800" dirty="0">
                <a:solidFill>
                  <a:schemeClr val="bg1"/>
                </a:solidFill>
                <a:latin typeface="+mn-lt"/>
              </a:rPr>
            </a:br>
            <a:r>
              <a:rPr lang="en-US" sz="2800" dirty="0">
                <a:solidFill>
                  <a:schemeClr val="bg1"/>
                </a:solidFill>
                <a:latin typeface="+mn-lt"/>
              </a:rPr>
              <a:t>	2. activates the myosin ATPase by binding to it.</a:t>
            </a:r>
            <a:br>
              <a:rPr lang="en-US" sz="2800" dirty="0">
                <a:solidFill>
                  <a:schemeClr val="bg1"/>
                </a:solidFill>
                <a:latin typeface="+mn-lt"/>
              </a:rPr>
            </a:br>
            <a:r>
              <a:rPr lang="en-US" sz="2800" dirty="0">
                <a:solidFill>
                  <a:schemeClr val="bg1"/>
                </a:solidFill>
                <a:latin typeface="+mn-lt"/>
              </a:rPr>
              <a:t>	3. binds to troponin to remove the masking of active sites on 	actin for myosin</a:t>
            </a:r>
            <a:br>
              <a:rPr lang="en-US" sz="2800" dirty="0">
                <a:solidFill>
                  <a:schemeClr val="bg1"/>
                </a:solidFill>
                <a:latin typeface="+mn-lt"/>
              </a:rPr>
            </a:br>
            <a:r>
              <a:rPr lang="en-US" sz="2800" dirty="0">
                <a:solidFill>
                  <a:schemeClr val="bg1"/>
                </a:solidFill>
                <a:latin typeface="+mn-lt"/>
              </a:rPr>
              <a:t>	4. prevents the formation of bonds between the myosin cross 	bridges and the actin filament.</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12.	Which out of the following is / are present in globular head of 	heavy meromyosin?</a:t>
            </a:r>
            <a:br>
              <a:rPr lang="en-US" sz="2800" dirty="0">
                <a:solidFill>
                  <a:schemeClr val="bg1"/>
                </a:solidFill>
                <a:latin typeface="+mn-lt"/>
              </a:rPr>
            </a:br>
            <a:r>
              <a:rPr lang="en-US" sz="2800" dirty="0">
                <a:solidFill>
                  <a:schemeClr val="bg1"/>
                </a:solidFill>
                <a:latin typeface="+mn-lt"/>
              </a:rPr>
              <a:t>	1. Active ATPase enzyme			2. Binding sites for ATP</a:t>
            </a:r>
            <a:br>
              <a:rPr lang="en-US" sz="2800" dirty="0">
                <a:solidFill>
                  <a:schemeClr val="bg1"/>
                </a:solidFill>
                <a:latin typeface="+mn-lt"/>
              </a:rPr>
            </a:br>
            <a:r>
              <a:rPr lang="en-US" sz="2800" dirty="0">
                <a:solidFill>
                  <a:schemeClr val="bg1"/>
                </a:solidFill>
                <a:latin typeface="+mn-lt"/>
              </a:rPr>
              <a:t>	3. Binding sites for actin			4. All of the above</a:t>
            </a:r>
            <a:endParaRPr lang="en-IN" sz="2800" dirty="0">
              <a:solidFill>
                <a:schemeClr val="bg1"/>
              </a:solidFill>
              <a:latin typeface="+mn-lt"/>
            </a:endParaRPr>
          </a:p>
        </p:txBody>
      </p:sp>
    </p:spTree>
    <p:extLst>
      <p:ext uri="{BB962C8B-B14F-4D97-AF65-F5344CB8AC3E}">
        <p14:creationId xmlns:p14="http://schemas.microsoft.com/office/powerpoint/2010/main" val="3500280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60EB8BE-7247-EB55-EBDE-69A98B3B9AEE}"/>
              </a:ext>
            </a:extLst>
          </p:cNvPr>
          <p:cNvSpPr>
            <a:spLocks noGrp="1"/>
          </p:cNvSpPr>
          <p:nvPr>
            <p:ph type="title"/>
          </p:nvPr>
        </p:nvSpPr>
        <p:spPr>
          <a:xfrm>
            <a:off x="371826" y="272991"/>
            <a:ext cx="10277124" cy="6312017"/>
          </a:xfrm>
        </p:spPr>
        <p:txBody>
          <a:bodyPr>
            <a:normAutofit/>
          </a:bodyPr>
          <a:lstStyle/>
          <a:p>
            <a:r>
              <a:rPr lang="en-US" sz="2800" dirty="0">
                <a:solidFill>
                  <a:schemeClr val="bg1"/>
                </a:solidFill>
                <a:latin typeface="+mn-lt"/>
              </a:rPr>
              <a:t>13.	Sliding filament theory can be best explained as</a:t>
            </a:r>
            <a:br>
              <a:rPr lang="en-US" sz="2800" dirty="0">
                <a:solidFill>
                  <a:schemeClr val="bg1"/>
                </a:solidFill>
                <a:latin typeface="+mn-lt"/>
              </a:rPr>
            </a:br>
            <a:r>
              <a:rPr lang="en-US" sz="2800" dirty="0">
                <a:solidFill>
                  <a:schemeClr val="bg1"/>
                </a:solidFill>
                <a:latin typeface="+mn-lt"/>
              </a:rPr>
              <a:t>	1. When myofilaments slide pass each other actin filaments 	shorten, while myosin filament do not shorten</a:t>
            </a:r>
            <a:br>
              <a:rPr lang="en-US" sz="2800" dirty="0">
                <a:solidFill>
                  <a:schemeClr val="bg1"/>
                </a:solidFill>
                <a:latin typeface="+mn-lt"/>
              </a:rPr>
            </a:br>
            <a:r>
              <a:rPr lang="en-US" sz="2800" dirty="0">
                <a:solidFill>
                  <a:schemeClr val="bg1"/>
                </a:solidFill>
                <a:latin typeface="+mn-lt"/>
              </a:rPr>
              <a:t>	2. actin and myosin filaments shorted and slide pass each other </a:t>
            </a:r>
            <a:br>
              <a:rPr lang="en-US" sz="2800" dirty="0">
                <a:solidFill>
                  <a:schemeClr val="bg1"/>
                </a:solidFill>
                <a:latin typeface="+mn-lt"/>
              </a:rPr>
            </a:br>
            <a:r>
              <a:rPr lang="en-US" sz="2800" dirty="0">
                <a:solidFill>
                  <a:schemeClr val="bg1"/>
                </a:solidFill>
                <a:latin typeface="+mn-lt"/>
              </a:rPr>
              <a:t>	3. actin and myosin filaments do not shorten but rather slide 	pass each other</a:t>
            </a:r>
            <a:br>
              <a:rPr lang="en-US" sz="2800" dirty="0">
                <a:solidFill>
                  <a:schemeClr val="bg1"/>
                </a:solidFill>
                <a:latin typeface="+mn-lt"/>
              </a:rPr>
            </a:br>
            <a:r>
              <a:rPr lang="en-US" sz="2800" dirty="0">
                <a:solidFill>
                  <a:schemeClr val="bg1"/>
                </a:solidFill>
                <a:latin typeface="+mn-lt"/>
              </a:rPr>
              <a:t>	4. when myofilaments slide pass each other, myosin filaments 	shorten while actin filaments do not shorten.</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14.	Neurotransmitter responsible for generation of an action 	potential in the sarcolemma is</a:t>
            </a:r>
            <a:br>
              <a:rPr lang="en-US" sz="2800" dirty="0">
                <a:solidFill>
                  <a:schemeClr val="bg1"/>
                </a:solidFill>
                <a:latin typeface="+mn-lt"/>
              </a:rPr>
            </a:br>
            <a:r>
              <a:rPr lang="en-US" sz="2800" dirty="0">
                <a:solidFill>
                  <a:schemeClr val="bg1"/>
                </a:solidFill>
                <a:latin typeface="+mn-lt"/>
              </a:rPr>
              <a:t>	1. mannose				2. galactose</a:t>
            </a:r>
            <a:br>
              <a:rPr lang="en-US" sz="2800" dirty="0">
                <a:solidFill>
                  <a:schemeClr val="bg1"/>
                </a:solidFill>
                <a:latin typeface="+mn-lt"/>
              </a:rPr>
            </a:br>
            <a:r>
              <a:rPr lang="en-US" sz="2800" dirty="0">
                <a:solidFill>
                  <a:schemeClr val="bg1"/>
                </a:solidFill>
                <a:latin typeface="+mn-lt"/>
              </a:rPr>
              <a:t>	3. acetylcholine			4. troponin</a:t>
            </a:r>
            <a:endParaRPr lang="en-IN" sz="2800" dirty="0">
              <a:solidFill>
                <a:schemeClr val="bg1"/>
              </a:solidFill>
              <a:latin typeface="+mn-lt"/>
            </a:endParaRPr>
          </a:p>
        </p:txBody>
      </p:sp>
    </p:spTree>
    <p:extLst>
      <p:ext uri="{BB962C8B-B14F-4D97-AF65-F5344CB8AC3E}">
        <p14:creationId xmlns:p14="http://schemas.microsoft.com/office/powerpoint/2010/main" val="3649956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206E9AD-2C31-2E1A-0689-19F644A8D7B8}"/>
              </a:ext>
            </a:extLst>
          </p:cNvPr>
          <p:cNvSpPr>
            <a:spLocks noGrp="1"/>
          </p:cNvSpPr>
          <p:nvPr>
            <p:ph type="title"/>
          </p:nvPr>
        </p:nvSpPr>
        <p:spPr>
          <a:xfrm>
            <a:off x="371825" y="272991"/>
            <a:ext cx="10724799" cy="6312017"/>
          </a:xfrm>
        </p:spPr>
        <p:txBody>
          <a:bodyPr>
            <a:normAutofit/>
          </a:bodyPr>
          <a:lstStyle/>
          <a:p>
            <a:r>
              <a:rPr lang="en-US" sz="2800" dirty="0">
                <a:solidFill>
                  <a:schemeClr val="bg1"/>
                </a:solidFill>
                <a:latin typeface="+mn-lt"/>
              </a:rPr>
              <a:t>15.	Name the ion responsible for unmasking of active sites for 	myosin for cross-bridge activity during muscle contraction.</a:t>
            </a:r>
            <a:br>
              <a:rPr lang="en-US" sz="2800" dirty="0">
                <a:solidFill>
                  <a:schemeClr val="bg1"/>
                </a:solidFill>
                <a:latin typeface="+mn-lt"/>
              </a:rPr>
            </a:br>
            <a:r>
              <a:rPr lang="en-US" sz="2800" dirty="0">
                <a:solidFill>
                  <a:schemeClr val="bg1"/>
                </a:solidFill>
                <a:latin typeface="+mn-lt"/>
              </a:rPr>
              <a:t>	1. Potassium				2. Calcium</a:t>
            </a:r>
            <a:br>
              <a:rPr lang="en-US" sz="2800" dirty="0">
                <a:solidFill>
                  <a:schemeClr val="bg1"/>
                </a:solidFill>
                <a:latin typeface="+mn-lt"/>
              </a:rPr>
            </a:br>
            <a:r>
              <a:rPr lang="en-US" sz="2800" dirty="0">
                <a:solidFill>
                  <a:schemeClr val="bg1"/>
                </a:solidFill>
                <a:latin typeface="+mn-lt"/>
              </a:rPr>
              <a:t>	3. Magnesium				4. Sodium</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16.	The condition of fatigue is caused due to anaerobic breakdown of</a:t>
            </a:r>
            <a:br>
              <a:rPr lang="en-US" sz="2800" dirty="0">
                <a:solidFill>
                  <a:schemeClr val="bg1"/>
                </a:solidFill>
                <a:latin typeface="+mn-lt"/>
              </a:rPr>
            </a:br>
            <a:r>
              <a:rPr lang="en-US" sz="2800" dirty="0">
                <a:solidFill>
                  <a:schemeClr val="bg1"/>
                </a:solidFill>
                <a:latin typeface="+mn-lt"/>
              </a:rPr>
              <a:t>	1. ribose	2. glycogen		3. lactic acid		4. glucagon</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17.	Identify the INCORRECT statement regarding red fibers.</a:t>
            </a:r>
            <a:br>
              <a:rPr lang="en-US" sz="2800" dirty="0">
                <a:solidFill>
                  <a:schemeClr val="bg1"/>
                </a:solidFill>
                <a:latin typeface="+mn-lt"/>
              </a:rPr>
            </a:br>
            <a:r>
              <a:rPr lang="en-US" sz="2800" dirty="0">
                <a:solidFill>
                  <a:schemeClr val="bg1"/>
                </a:solidFill>
                <a:latin typeface="+mn-lt"/>
              </a:rPr>
              <a:t>	1. High myoglobin content gives them reddish appearance</a:t>
            </a:r>
            <a:br>
              <a:rPr lang="en-US" sz="2800" dirty="0">
                <a:solidFill>
                  <a:schemeClr val="bg1"/>
                </a:solidFill>
                <a:latin typeface="+mn-lt"/>
              </a:rPr>
            </a:br>
            <a:r>
              <a:rPr lang="en-US" sz="2800" dirty="0">
                <a:solidFill>
                  <a:schemeClr val="bg1"/>
                </a:solidFill>
                <a:latin typeface="+mn-lt"/>
              </a:rPr>
              <a:t>	2. Number of mitochondria are few in them</a:t>
            </a:r>
            <a:br>
              <a:rPr lang="en-US" sz="2800" dirty="0">
                <a:solidFill>
                  <a:schemeClr val="bg1"/>
                </a:solidFill>
                <a:latin typeface="+mn-lt"/>
              </a:rPr>
            </a:br>
            <a:r>
              <a:rPr lang="en-US" sz="2800" dirty="0">
                <a:solidFill>
                  <a:schemeClr val="bg1"/>
                </a:solidFill>
                <a:latin typeface="+mn-lt"/>
              </a:rPr>
              <a:t>	3. They are also called as aerobic muscles</a:t>
            </a:r>
            <a:br>
              <a:rPr lang="en-US" sz="2800" dirty="0">
                <a:solidFill>
                  <a:schemeClr val="bg1"/>
                </a:solidFill>
                <a:latin typeface="+mn-lt"/>
              </a:rPr>
            </a:br>
            <a:r>
              <a:rPr lang="en-US" sz="2800" dirty="0">
                <a:solidFill>
                  <a:schemeClr val="bg1"/>
                </a:solidFill>
                <a:latin typeface="+mn-lt"/>
              </a:rPr>
              <a:t>	4. </a:t>
            </a:r>
            <a:r>
              <a:rPr lang="en-US" sz="2800" dirty="0" err="1">
                <a:solidFill>
                  <a:schemeClr val="bg1"/>
                </a:solidFill>
                <a:latin typeface="+mn-lt"/>
              </a:rPr>
              <a:t>Utilise</a:t>
            </a:r>
            <a:r>
              <a:rPr lang="en-US" sz="2800" dirty="0">
                <a:solidFill>
                  <a:schemeClr val="bg1"/>
                </a:solidFill>
                <a:latin typeface="+mn-lt"/>
              </a:rPr>
              <a:t> oxygen stored in them for ATP production</a:t>
            </a:r>
            <a:endParaRPr lang="en-IN" sz="2800" dirty="0">
              <a:solidFill>
                <a:schemeClr val="bg1"/>
              </a:solidFill>
              <a:latin typeface="+mn-lt"/>
            </a:endParaRPr>
          </a:p>
        </p:txBody>
      </p:sp>
    </p:spTree>
    <p:extLst>
      <p:ext uri="{BB962C8B-B14F-4D97-AF65-F5344CB8AC3E}">
        <p14:creationId xmlns:p14="http://schemas.microsoft.com/office/powerpoint/2010/main" val="435179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CE550F9-D906-52D2-F4B2-63F67796E262}"/>
              </a:ext>
            </a:extLst>
          </p:cNvPr>
          <p:cNvSpPr>
            <a:spLocks noGrp="1"/>
          </p:cNvSpPr>
          <p:nvPr>
            <p:ph type="title"/>
          </p:nvPr>
        </p:nvSpPr>
        <p:spPr>
          <a:xfrm>
            <a:off x="744667" y="1686419"/>
            <a:ext cx="10702666" cy="3485161"/>
          </a:xfrm>
        </p:spPr>
        <p:txBody>
          <a:bodyPr>
            <a:normAutofit/>
          </a:bodyPr>
          <a:lstStyle/>
          <a:p>
            <a:pPr algn="ctr"/>
            <a:r>
              <a:rPr lang="en-US" sz="8000" b="1" dirty="0">
                <a:solidFill>
                  <a:srgbClr val="00FF00"/>
                </a:solidFill>
                <a:latin typeface="Aharoni" panose="02010803020104030203" pitchFamily="2" charset="-79"/>
                <a:cs typeface="Aharoni" panose="02010803020104030203" pitchFamily="2" charset="-79"/>
              </a:rPr>
              <a:t>HUMAN SKELETAL SYSTEM</a:t>
            </a:r>
            <a:endParaRPr lang="en-IN" sz="8000" b="1" dirty="0">
              <a:solidFill>
                <a:srgbClr val="00FF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882580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CA490D-D93F-3048-A404-66AB5FB3162E}"/>
              </a:ext>
            </a:extLst>
          </p:cNvPr>
          <p:cNvPicPr>
            <a:picLocks noChangeAspect="1"/>
          </p:cNvPicPr>
          <p:nvPr/>
        </p:nvPicPr>
        <p:blipFill>
          <a:blip r:embed="rId2"/>
          <a:stretch>
            <a:fillRect/>
          </a:stretch>
        </p:blipFill>
        <p:spPr>
          <a:xfrm>
            <a:off x="5639038" y="1343851"/>
            <a:ext cx="5543623" cy="4810085"/>
          </a:xfrm>
          <a:prstGeom prst="rect">
            <a:avLst/>
          </a:prstGeom>
        </p:spPr>
      </p:pic>
    </p:spTree>
    <p:extLst>
      <p:ext uri="{BB962C8B-B14F-4D97-AF65-F5344CB8AC3E}">
        <p14:creationId xmlns:p14="http://schemas.microsoft.com/office/powerpoint/2010/main" val="1810557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9D540-9109-EB8F-AD30-D15244777D19}"/>
              </a:ext>
            </a:extLst>
          </p:cNvPr>
          <p:cNvSpPr>
            <a:spLocks noGrp="1"/>
          </p:cNvSpPr>
          <p:nvPr>
            <p:ph type="title"/>
          </p:nvPr>
        </p:nvSpPr>
        <p:spPr>
          <a:xfrm>
            <a:off x="2767559" y="335146"/>
            <a:ext cx="6656882" cy="759136"/>
          </a:xfrm>
          <a:solidFill>
            <a:srgbClr val="002060"/>
          </a:solidFill>
          <a:ln>
            <a:solidFill>
              <a:srgbClr val="FFFF00"/>
            </a:solidFill>
          </a:ln>
        </p:spPr>
        <p:txBody>
          <a:bodyPr>
            <a:normAutofit/>
          </a:bodyPr>
          <a:lstStyle/>
          <a:p>
            <a:r>
              <a:rPr lang="en-US" sz="3600" dirty="0">
                <a:solidFill>
                  <a:srgbClr val="FFFF00"/>
                </a:solidFill>
                <a:latin typeface="Comic Sans MS" panose="030F0702030302020204" pitchFamily="66" charset="0"/>
              </a:rPr>
              <a:t>HUMAN SKELETAL SYSTEM</a:t>
            </a:r>
            <a:endParaRPr lang="en-IN" sz="3600" dirty="0">
              <a:solidFill>
                <a:srgbClr val="FFFF00"/>
              </a:solidFill>
              <a:latin typeface="Comic Sans MS" panose="030F0702030302020204" pitchFamily="66" charset="0"/>
            </a:endParaRPr>
          </a:p>
        </p:txBody>
      </p:sp>
      <p:sp>
        <p:nvSpPr>
          <p:cNvPr id="3" name="Rectangle: Rounded Corners 2">
            <a:extLst>
              <a:ext uri="{FF2B5EF4-FFF2-40B4-BE49-F238E27FC236}">
                <a16:creationId xmlns:a16="http://schemas.microsoft.com/office/drawing/2014/main" id="{85FA7E26-8D31-321F-36BE-E53D3DC4781E}"/>
              </a:ext>
            </a:extLst>
          </p:cNvPr>
          <p:cNvSpPr/>
          <p:nvPr/>
        </p:nvSpPr>
        <p:spPr>
          <a:xfrm>
            <a:off x="201120" y="1966470"/>
            <a:ext cx="4393987" cy="17061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IN" sz="2000" b="1" dirty="0"/>
          </a:p>
        </p:txBody>
      </p:sp>
      <p:sp>
        <p:nvSpPr>
          <p:cNvPr id="4" name="Rectangle: Rounded Corners 3">
            <a:extLst>
              <a:ext uri="{FF2B5EF4-FFF2-40B4-BE49-F238E27FC236}">
                <a16:creationId xmlns:a16="http://schemas.microsoft.com/office/drawing/2014/main" id="{5BFDCA7E-BDA9-7B3F-6187-8112F1BA50A0}"/>
              </a:ext>
            </a:extLst>
          </p:cNvPr>
          <p:cNvSpPr/>
          <p:nvPr/>
        </p:nvSpPr>
        <p:spPr>
          <a:xfrm>
            <a:off x="201120" y="1484653"/>
            <a:ext cx="4393990" cy="759136"/>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AXIAL SKELETON</a:t>
            </a:r>
          </a:p>
          <a:p>
            <a:pPr algn="ctr"/>
            <a:r>
              <a:rPr lang="en-US" b="1" dirty="0"/>
              <a:t>(80 BONES)</a:t>
            </a:r>
            <a:endParaRPr lang="en-IN" b="1" dirty="0"/>
          </a:p>
        </p:txBody>
      </p:sp>
      <p:sp>
        <p:nvSpPr>
          <p:cNvPr id="7" name="Rectangle: Rounded Corners 6">
            <a:extLst>
              <a:ext uri="{FF2B5EF4-FFF2-40B4-BE49-F238E27FC236}">
                <a16:creationId xmlns:a16="http://schemas.microsoft.com/office/drawing/2014/main" id="{BEEC03D3-2763-361C-33AA-D1A389630814}"/>
              </a:ext>
            </a:extLst>
          </p:cNvPr>
          <p:cNvSpPr/>
          <p:nvPr/>
        </p:nvSpPr>
        <p:spPr>
          <a:xfrm>
            <a:off x="7488838" y="1966470"/>
            <a:ext cx="4393987" cy="17061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IN" sz="2000" b="1" dirty="0"/>
          </a:p>
        </p:txBody>
      </p:sp>
      <p:sp>
        <p:nvSpPr>
          <p:cNvPr id="8" name="Rectangle: Rounded Corners 7">
            <a:extLst>
              <a:ext uri="{FF2B5EF4-FFF2-40B4-BE49-F238E27FC236}">
                <a16:creationId xmlns:a16="http://schemas.microsoft.com/office/drawing/2014/main" id="{80EC28C2-A881-C528-667F-1CB936FE3046}"/>
              </a:ext>
            </a:extLst>
          </p:cNvPr>
          <p:cNvSpPr/>
          <p:nvPr/>
        </p:nvSpPr>
        <p:spPr>
          <a:xfrm>
            <a:off x="7488838" y="1484653"/>
            <a:ext cx="4393990" cy="759136"/>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APPENDICULAR SKELETON</a:t>
            </a:r>
          </a:p>
          <a:p>
            <a:pPr algn="ctr"/>
            <a:r>
              <a:rPr lang="en-US" b="1" dirty="0"/>
              <a:t>(126 BONES)</a:t>
            </a:r>
            <a:endParaRPr lang="en-IN" b="1" dirty="0"/>
          </a:p>
        </p:txBody>
      </p:sp>
      <p:pic>
        <p:nvPicPr>
          <p:cNvPr id="9" name="Picture 8">
            <a:extLst>
              <a:ext uri="{FF2B5EF4-FFF2-40B4-BE49-F238E27FC236}">
                <a16:creationId xmlns:a16="http://schemas.microsoft.com/office/drawing/2014/main" id="{4372A2F0-99A5-7AF2-C607-D6877C37CD6B}"/>
              </a:ext>
            </a:extLst>
          </p:cNvPr>
          <p:cNvPicPr>
            <a:picLocks noChangeAspect="1"/>
          </p:cNvPicPr>
          <p:nvPr/>
        </p:nvPicPr>
        <p:blipFill>
          <a:blip r:embed="rId2"/>
          <a:stretch>
            <a:fillRect/>
          </a:stretch>
        </p:blipFill>
        <p:spPr>
          <a:xfrm>
            <a:off x="4830892" y="1484653"/>
            <a:ext cx="2530216" cy="4491624"/>
          </a:xfrm>
          <a:prstGeom prst="rect">
            <a:avLst/>
          </a:prstGeom>
        </p:spPr>
      </p:pic>
    </p:spTree>
    <p:extLst>
      <p:ext uri="{BB962C8B-B14F-4D97-AF65-F5344CB8AC3E}">
        <p14:creationId xmlns:p14="http://schemas.microsoft.com/office/powerpoint/2010/main" val="15922466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4D43919-BD0F-E225-3CB8-A2D964E6F2BE}"/>
              </a:ext>
            </a:extLst>
          </p:cNvPr>
          <p:cNvSpPr>
            <a:spLocks noGrp="1"/>
          </p:cNvSpPr>
          <p:nvPr>
            <p:ph type="title"/>
          </p:nvPr>
        </p:nvSpPr>
        <p:spPr>
          <a:xfrm>
            <a:off x="3672278" y="215225"/>
            <a:ext cx="4847444" cy="759136"/>
          </a:xfrm>
          <a:solidFill>
            <a:srgbClr val="002060"/>
          </a:solidFill>
          <a:ln>
            <a:solidFill>
              <a:srgbClr val="FFFF00"/>
            </a:solidFill>
          </a:ln>
        </p:spPr>
        <p:txBody>
          <a:bodyPr>
            <a:normAutofit/>
          </a:bodyPr>
          <a:lstStyle/>
          <a:p>
            <a:r>
              <a:rPr lang="en-US" sz="3600" dirty="0">
                <a:solidFill>
                  <a:srgbClr val="FFFF00"/>
                </a:solidFill>
                <a:latin typeface="Comic Sans MS" panose="030F0702030302020204" pitchFamily="66" charset="0"/>
              </a:rPr>
              <a:t>1. AXIAL SKELETON</a:t>
            </a:r>
            <a:endParaRPr lang="en-IN" sz="3600" dirty="0">
              <a:solidFill>
                <a:srgbClr val="FFFF00"/>
              </a:solidFill>
              <a:latin typeface="Comic Sans MS" panose="030F0702030302020204" pitchFamily="66" charset="0"/>
            </a:endParaRPr>
          </a:p>
        </p:txBody>
      </p:sp>
      <p:sp>
        <p:nvSpPr>
          <p:cNvPr id="4" name="Title 1">
            <a:extLst>
              <a:ext uri="{FF2B5EF4-FFF2-40B4-BE49-F238E27FC236}">
                <a16:creationId xmlns:a16="http://schemas.microsoft.com/office/drawing/2014/main" id="{5A935699-DE1F-2C1F-BE82-0E092A4FFCC7}"/>
              </a:ext>
            </a:extLst>
          </p:cNvPr>
          <p:cNvSpPr txBox="1">
            <a:spLocks/>
          </p:cNvSpPr>
          <p:nvPr/>
        </p:nvSpPr>
        <p:spPr>
          <a:xfrm>
            <a:off x="239530" y="1159606"/>
            <a:ext cx="4847444"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FFFF00"/>
                </a:solidFill>
                <a:latin typeface="+mn-lt"/>
              </a:rPr>
              <a:t>1. Bones of Head (29 bones)</a:t>
            </a:r>
            <a:endParaRPr lang="en-IN" sz="2800" b="1" dirty="0">
              <a:solidFill>
                <a:srgbClr val="FFFF00"/>
              </a:solidFill>
              <a:latin typeface="+mn-lt"/>
            </a:endParaRPr>
          </a:p>
        </p:txBody>
      </p:sp>
      <p:sp>
        <p:nvSpPr>
          <p:cNvPr id="5" name="Title 1">
            <a:extLst>
              <a:ext uri="{FF2B5EF4-FFF2-40B4-BE49-F238E27FC236}">
                <a16:creationId xmlns:a16="http://schemas.microsoft.com/office/drawing/2014/main" id="{A81FFA0F-FE6C-A052-B47D-4E6E14161245}"/>
              </a:ext>
            </a:extLst>
          </p:cNvPr>
          <p:cNvSpPr txBox="1">
            <a:spLocks/>
          </p:cNvSpPr>
          <p:nvPr/>
        </p:nvSpPr>
        <p:spPr>
          <a:xfrm>
            <a:off x="239530" y="1903753"/>
            <a:ext cx="1934044"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mn-lt"/>
              </a:rPr>
              <a:t>IT Includes</a:t>
            </a:r>
            <a:endParaRPr lang="en-IN" sz="2800" b="1" dirty="0">
              <a:solidFill>
                <a:schemeClr val="bg1"/>
              </a:solidFill>
              <a:latin typeface="+mn-lt"/>
            </a:endParaRPr>
          </a:p>
        </p:txBody>
      </p:sp>
      <p:pic>
        <p:nvPicPr>
          <p:cNvPr id="6" name="Picture 5">
            <a:extLst>
              <a:ext uri="{FF2B5EF4-FFF2-40B4-BE49-F238E27FC236}">
                <a16:creationId xmlns:a16="http://schemas.microsoft.com/office/drawing/2014/main" id="{389F0FE9-F2BE-2DAF-CF5C-9A24C98119C2}"/>
              </a:ext>
            </a:extLst>
          </p:cNvPr>
          <p:cNvPicPr>
            <a:picLocks noChangeAspect="1"/>
          </p:cNvPicPr>
          <p:nvPr/>
        </p:nvPicPr>
        <p:blipFill>
          <a:blip r:embed="rId2"/>
          <a:stretch>
            <a:fillRect/>
          </a:stretch>
        </p:blipFill>
        <p:spPr>
          <a:xfrm>
            <a:off x="472282" y="3697722"/>
            <a:ext cx="4509655" cy="2703077"/>
          </a:xfrm>
          <a:prstGeom prst="rect">
            <a:avLst/>
          </a:prstGeom>
        </p:spPr>
      </p:pic>
      <p:pic>
        <p:nvPicPr>
          <p:cNvPr id="7" name="Picture 6">
            <a:extLst>
              <a:ext uri="{FF2B5EF4-FFF2-40B4-BE49-F238E27FC236}">
                <a16:creationId xmlns:a16="http://schemas.microsoft.com/office/drawing/2014/main" id="{49FD751D-7504-22FF-BB19-104E22A11286}"/>
              </a:ext>
            </a:extLst>
          </p:cNvPr>
          <p:cNvPicPr>
            <a:picLocks noChangeAspect="1"/>
          </p:cNvPicPr>
          <p:nvPr/>
        </p:nvPicPr>
        <p:blipFill>
          <a:blip r:embed="rId3"/>
          <a:stretch>
            <a:fillRect/>
          </a:stretch>
        </p:blipFill>
        <p:spPr>
          <a:xfrm>
            <a:off x="6564447" y="2310961"/>
            <a:ext cx="2849376" cy="4089838"/>
          </a:xfrm>
          <a:prstGeom prst="rect">
            <a:avLst/>
          </a:prstGeom>
        </p:spPr>
      </p:pic>
    </p:spTree>
    <p:extLst>
      <p:ext uri="{BB962C8B-B14F-4D97-AF65-F5344CB8AC3E}">
        <p14:creationId xmlns:p14="http://schemas.microsoft.com/office/powerpoint/2010/main" val="35952685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322D597-6DDE-ADF3-FDEA-240140E169FB}"/>
              </a:ext>
            </a:extLst>
          </p:cNvPr>
          <p:cNvSpPr txBox="1">
            <a:spLocks/>
          </p:cNvSpPr>
          <p:nvPr/>
        </p:nvSpPr>
        <p:spPr>
          <a:xfrm>
            <a:off x="209549" y="350137"/>
            <a:ext cx="4847444"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FFFF00"/>
                </a:solidFill>
                <a:latin typeface="+mn-lt"/>
              </a:rPr>
              <a:t>1. Bones of Head (29 bones)</a:t>
            </a:r>
            <a:endParaRPr lang="en-IN" sz="2800" b="1" dirty="0">
              <a:solidFill>
                <a:srgbClr val="FFFF00"/>
              </a:solidFill>
              <a:latin typeface="+mn-lt"/>
            </a:endParaRPr>
          </a:p>
        </p:txBody>
      </p:sp>
      <p:sp>
        <p:nvSpPr>
          <p:cNvPr id="4" name="Title 1">
            <a:extLst>
              <a:ext uri="{FF2B5EF4-FFF2-40B4-BE49-F238E27FC236}">
                <a16:creationId xmlns:a16="http://schemas.microsoft.com/office/drawing/2014/main" id="{D85BD3BD-60E5-1DD2-69A2-E043E45B9EF1}"/>
              </a:ext>
            </a:extLst>
          </p:cNvPr>
          <p:cNvSpPr txBox="1">
            <a:spLocks/>
          </p:cNvSpPr>
          <p:nvPr/>
        </p:nvSpPr>
        <p:spPr>
          <a:xfrm>
            <a:off x="209548" y="1109273"/>
            <a:ext cx="2323789"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mn-lt"/>
              </a:rPr>
              <a:t>A. SKULL (22)</a:t>
            </a:r>
            <a:endParaRPr lang="en-IN" sz="2800" b="1" dirty="0">
              <a:solidFill>
                <a:schemeClr val="bg1"/>
              </a:solidFill>
              <a:latin typeface="+mn-lt"/>
            </a:endParaRPr>
          </a:p>
        </p:txBody>
      </p:sp>
      <p:pic>
        <p:nvPicPr>
          <p:cNvPr id="5" name="Picture 4">
            <a:extLst>
              <a:ext uri="{FF2B5EF4-FFF2-40B4-BE49-F238E27FC236}">
                <a16:creationId xmlns:a16="http://schemas.microsoft.com/office/drawing/2014/main" id="{03170E80-E577-8003-0404-6546A7AFF15D}"/>
              </a:ext>
            </a:extLst>
          </p:cNvPr>
          <p:cNvPicPr>
            <a:picLocks noChangeAspect="1"/>
          </p:cNvPicPr>
          <p:nvPr/>
        </p:nvPicPr>
        <p:blipFill>
          <a:blip r:embed="rId2"/>
          <a:stretch>
            <a:fillRect/>
          </a:stretch>
        </p:blipFill>
        <p:spPr>
          <a:xfrm>
            <a:off x="6832081" y="1868409"/>
            <a:ext cx="4791630" cy="4091420"/>
          </a:xfrm>
          <a:prstGeom prst="rect">
            <a:avLst/>
          </a:prstGeom>
        </p:spPr>
      </p:pic>
    </p:spTree>
    <p:extLst>
      <p:ext uri="{BB962C8B-B14F-4D97-AF65-F5344CB8AC3E}">
        <p14:creationId xmlns:p14="http://schemas.microsoft.com/office/powerpoint/2010/main" val="26944586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63734B2-FAE9-7135-1ACA-98EDF1D9E19F}"/>
              </a:ext>
            </a:extLst>
          </p:cNvPr>
          <p:cNvSpPr txBox="1">
            <a:spLocks/>
          </p:cNvSpPr>
          <p:nvPr/>
        </p:nvSpPr>
        <p:spPr>
          <a:xfrm>
            <a:off x="209549" y="350137"/>
            <a:ext cx="4847444"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FFFF00"/>
                </a:solidFill>
                <a:latin typeface="+mn-lt"/>
              </a:rPr>
              <a:t>1. Bones of Head (29 bones)</a:t>
            </a:r>
            <a:endParaRPr lang="en-IN" sz="2800" b="1" dirty="0">
              <a:solidFill>
                <a:srgbClr val="FFFF00"/>
              </a:solidFill>
              <a:latin typeface="+mn-lt"/>
            </a:endParaRPr>
          </a:p>
        </p:txBody>
      </p:sp>
      <p:sp>
        <p:nvSpPr>
          <p:cNvPr id="4" name="Title 1">
            <a:extLst>
              <a:ext uri="{FF2B5EF4-FFF2-40B4-BE49-F238E27FC236}">
                <a16:creationId xmlns:a16="http://schemas.microsoft.com/office/drawing/2014/main" id="{438B9EBB-9D65-866E-7CAB-D2FC859ADB08}"/>
              </a:ext>
            </a:extLst>
          </p:cNvPr>
          <p:cNvSpPr txBox="1">
            <a:spLocks/>
          </p:cNvSpPr>
          <p:nvPr/>
        </p:nvSpPr>
        <p:spPr>
          <a:xfrm>
            <a:off x="209548" y="1109273"/>
            <a:ext cx="2323789"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mn-lt"/>
              </a:rPr>
              <a:t>A. SKULL (22)</a:t>
            </a:r>
            <a:endParaRPr lang="en-IN" sz="2800" b="1" dirty="0">
              <a:solidFill>
                <a:schemeClr val="bg1"/>
              </a:solidFill>
              <a:latin typeface="+mn-lt"/>
            </a:endParaRPr>
          </a:p>
        </p:txBody>
      </p:sp>
      <p:pic>
        <p:nvPicPr>
          <p:cNvPr id="5" name="Picture 4">
            <a:extLst>
              <a:ext uri="{FF2B5EF4-FFF2-40B4-BE49-F238E27FC236}">
                <a16:creationId xmlns:a16="http://schemas.microsoft.com/office/drawing/2014/main" id="{AB66619C-C151-F948-DD0B-D1BF0870D014}"/>
              </a:ext>
            </a:extLst>
          </p:cNvPr>
          <p:cNvPicPr>
            <a:picLocks noChangeAspect="1"/>
          </p:cNvPicPr>
          <p:nvPr/>
        </p:nvPicPr>
        <p:blipFill>
          <a:blip r:embed="rId2"/>
          <a:stretch>
            <a:fillRect/>
          </a:stretch>
        </p:blipFill>
        <p:spPr>
          <a:xfrm>
            <a:off x="7128941" y="1868409"/>
            <a:ext cx="4443466" cy="4415253"/>
          </a:xfrm>
          <a:prstGeom prst="rect">
            <a:avLst/>
          </a:prstGeom>
        </p:spPr>
      </p:pic>
    </p:spTree>
    <p:extLst>
      <p:ext uri="{BB962C8B-B14F-4D97-AF65-F5344CB8AC3E}">
        <p14:creationId xmlns:p14="http://schemas.microsoft.com/office/powerpoint/2010/main" val="2928873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A89D024-AB91-97D1-74D2-47DB7C2951F2}"/>
              </a:ext>
            </a:extLst>
          </p:cNvPr>
          <p:cNvSpPr txBox="1">
            <a:spLocks/>
          </p:cNvSpPr>
          <p:nvPr/>
        </p:nvSpPr>
        <p:spPr>
          <a:xfrm>
            <a:off x="209549" y="350137"/>
            <a:ext cx="4847444"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FFFF00"/>
                </a:solidFill>
                <a:latin typeface="+mn-lt"/>
              </a:rPr>
              <a:t>1. Bones of Head (29 bones)</a:t>
            </a:r>
            <a:endParaRPr lang="en-IN" sz="2800" b="1" dirty="0">
              <a:solidFill>
                <a:srgbClr val="FFFF00"/>
              </a:solidFill>
              <a:latin typeface="+mn-lt"/>
            </a:endParaRPr>
          </a:p>
        </p:txBody>
      </p:sp>
      <p:sp>
        <p:nvSpPr>
          <p:cNvPr id="4" name="Title 1">
            <a:extLst>
              <a:ext uri="{FF2B5EF4-FFF2-40B4-BE49-F238E27FC236}">
                <a16:creationId xmlns:a16="http://schemas.microsoft.com/office/drawing/2014/main" id="{98EC1DA1-8BE2-F17C-9F78-C8B937C3799A}"/>
              </a:ext>
            </a:extLst>
          </p:cNvPr>
          <p:cNvSpPr txBox="1">
            <a:spLocks/>
          </p:cNvSpPr>
          <p:nvPr/>
        </p:nvSpPr>
        <p:spPr>
          <a:xfrm>
            <a:off x="209548" y="1109273"/>
            <a:ext cx="2803475" cy="759136"/>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mn-lt"/>
              </a:rPr>
              <a:t>B. HYOID BONE (1)</a:t>
            </a:r>
            <a:endParaRPr lang="en-IN" sz="2800" b="1" dirty="0">
              <a:solidFill>
                <a:schemeClr val="bg1"/>
              </a:solidFill>
              <a:latin typeface="+mn-lt"/>
            </a:endParaRPr>
          </a:p>
        </p:txBody>
      </p:sp>
      <p:sp>
        <p:nvSpPr>
          <p:cNvPr id="5" name="Title 1">
            <a:extLst>
              <a:ext uri="{FF2B5EF4-FFF2-40B4-BE49-F238E27FC236}">
                <a16:creationId xmlns:a16="http://schemas.microsoft.com/office/drawing/2014/main" id="{5DA6118A-12EC-CB92-DE8C-1FF6AAA75579}"/>
              </a:ext>
            </a:extLst>
          </p:cNvPr>
          <p:cNvSpPr txBox="1">
            <a:spLocks/>
          </p:cNvSpPr>
          <p:nvPr/>
        </p:nvSpPr>
        <p:spPr>
          <a:xfrm>
            <a:off x="1611285" y="1618938"/>
            <a:ext cx="7462762"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mn-lt"/>
              </a:rPr>
              <a:t>U-shaped bone found at the floor of buccal cavity</a:t>
            </a:r>
            <a:endParaRPr lang="en-IN" sz="2800" dirty="0">
              <a:solidFill>
                <a:schemeClr val="bg1"/>
              </a:solidFill>
              <a:latin typeface="+mn-lt"/>
            </a:endParaRPr>
          </a:p>
        </p:txBody>
      </p:sp>
      <p:pic>
        <p:nvPicPr>
          <p:cNvPr id="6" name="Picture 5">
            <a:extLst>
              <a:ext uri="{FF2B5EF4-FFF2-40B4-BE49-F238E27FC236}">
                <a16:creationId xmlns:a16="http://schemas.microsoft.com/office/drawing/2014/main" id="{02F502D4-0A6F-FC78-69B8-88067B582199}"/>
              </a:ext>
            </a:extLst>
          </p:cNvPr>
          <p:cNvPicPr>
            <a:picLocks noChangeAspect="1"/>
          </p:cNvPicPr>
          <p:nvPr/>
        </p:nvPicPr>
        <p:blipFill>
          <a:blip r:embed="rId2"/>
          <a:stretch>
            <a:fillRect/>
          </a:stretch>
        </p:blipFill>
        <p:spPr>
          <a:xfrm>
            <a:off x="377068" y="3428999"/>
            <a:ext cx="4974016" cy="2657007"/>
          </a:xfrm>
          <a:prstGeom prst="rect">
            <a:avLst/>
          </a:prstGeom>
        </p:spPr>
      </p:pic>
      <p:pic>
        <p:nvPicPr>
          <p:cNvPr id="7" name="Picture 6">
            <a:extLst>
              <a:ext uri="{FF2B5EF4-FFF2-40B4-BE49-F238E27FC236}">
                <a16:creationId xmlns:a16="http://schemas.microsoft.com/office/drawing/2014/main" id="{CB83D61A-CD13-2FBE-F11C-B3FA7D8D4D87}"/>
              </a:ext>
            </a:extLst>
          </p:cNvPr>
          <p:cNvPicPr>
            <a:picLocks noChangeAspect="1"/>
          </p:cNvPicPr>
          <p:nvPr/>
        </p:nvPicPr>
        <p:blipFill>
          <a:blip r:embed="rId3"/>
          <a:stretch>
            <a:fillRect/>
          </a:stretch>
        </p:blipFill>
        <p:spPr>
          <a:xfrm>
            <a:off x="7735270" y="2841864"/>
            <a:ext cx="3822146" cy="3276125"/>
          </a:xfrm>
          <a:prstGeom prst="rect">
            <a:avLst/>
          </a:prstGeom>
        </p:spPr>
      </p:pic>
    </p:spTree>
    <p:extLst>
      <p:ext uri="{BB962C8B-B14F-4D97-AF65-F5344CB8AC3E}">
        <p14:creationId xmlns:p14="http://schemas.microsoft.com/office/powerpoint/2010/main" val="36643065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78CF78D-9449-DC5A-7284-A696AD833992}"/>
              </a:ext>
            </a:extLst>
          </p:cNvPr>
          <p:cNvSpPr txBox="1">
            <a:spLocks/>
          </p:cNvSpPr>
          <p:nvPr/>
        </p:nvSpPr>
        <p:spPr>
          <a:xfrm>
            <a:off x="209549" y="350137"/>
            <a:ext cx="4847444"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FFFF00"/>
                </a:solidFill>
                <a:latin typeface="+mn-lt"/>
              </a:rPr>
              <a:t>1. Bones of Head (29 bones)</a:t>
            </a:r>
            <a:endParaRPr lang="en-IN" sz="2800" b="1" dirty="0">
              <a:solidFill>
                <a:srgbClr val="FFFF00"/>
              </a:solidFill>
              <a:latin typeface="+mn-lt"/>
            </a:endParaRPr>
          </a:p>
        </p:txBody>
      </p:sp>
      <p:sp>
        <p:nvSpPr>
          <p:cNvPr id="4" name="Title 1">
            <a:extLst>
              <a:ext uri="{FF2B5EF4-FFF2-40B4-BE49-F238E27FC236}">
                <a16:creationId xmlns:a16="http://schemas.microsoft.com/office/drawing/2014/main" id="{09A9BD56-CB3B-E33C-C2FC-8A8A2D98F1B1}"/>
              </a:ext>
            </a:extLst>
          </p:cNvPr>
          <p:cNvSpPr txBox="1">
            <a:spLocks/>
          </p:cNvSpPr>
          <p:nvPr/>
        </p:nvSpPr>
        <p:spPr>
          <a:xfrm>
            <a:off x="209548" y="1109273"/>
            <a:ext cx="3627934" cy="759136"/>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mn-lt"/>
              </a:rPr>
              <a:t>C. EAR OSSICLES (3X2=6)</a:t>
            </a:r>
            <a:endParaRPr lang="en-IN" sz="2800" b="1" dirty="0">
              <a:solidFill>
                <a:schemeClr val="bg1"/>
              </a:solidFill>
              <a:latin typeface="+mn-lt"/>
            </a:endParaRPr>
          </a:p>
        </p:txBody>
      </p:sp>
      <p:sp>
        <p:nvSpPr>
          <p:cNvPr id="5" name="Title 1">
            <a:extLst>
              <a:ext uri="{FF2B5EF4-FFF2-40B4-BE49-F238E27FC236}">
                <a16:creationId xmlns:a16="http://schemas.microsoft.com/office/drawing/2014/main" id="{6C3660E3-4842-9EFC-CB12-8A63CC0A98D2}"/>
              </a:ext>
            </a:extLst>
          </p:cNvPr>
          <p:cNvSpPr txBox="1">
            <a:spLocks/>
          </p:cNvSpPr>
          <p:nvPr/>
        </p:nvSpPr>
        <p:spPr>
          <a:xfrm>
            <a:off x="1656255" y="1648919"/>
            <a:ext cx="5254211"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err="1">
                <a:solidFill>
                  <a:schemeClr val="bg1"/>
                </a:solidFill>
                <a:latin typeface="+mn-lt"/>
              </a:rPr>
              <a:t>Maleus</a:t>
            </a:r>
            <a:r>
              <a:rPr lang="en-US" sz="2800" dirty="0">
                <a:solidFill>
                  <a:schemeClr val="bg1"/>
                </a:solidFill>
                <a:latin typeface="+mn-lt"/>
              </a:rPr>
              <a:t> (2), Incus (2) and stapes (2)</a:t>
            </a:r>
            <a:endParaRPr lang="en-IN" sz="2800" dirty="0">
              <a:solidFill>
                <a:schemeClr val="bg1"/>
              </a:solidFill>
              <a:latin typeface="+mn-lt"/>
            </a:endParaRPr>
          </a:p>
        </p:txBody>
      </p:sp>
      <p:pic>
        <p:nvPicPr>
          <p:cNvPr id="6" name="Picture 5">
            <a:extLst>
              <a:ext uri="{FF2B5EF4-FFF2-40B4-BE49-F238E27FC236}">
                <a16:creationId xmlns:a16="http://schemas.microsoft.com/office/drawing/2014/main" id="{72A09C5C-A1F8-8DD1-6EE7-D0C8AE40EE14}"/>
              </a:ext>
            </a:extLst>
          </p:cNvPr>
          <p:cNvPicPr>
            <a:picLocks noChangeAspect="1"/>
          </p:cNvPicPr>
          <p:nvPr/>
        </p:nvPicPr>
        <p:blipFill>
          <a:blip r:embed="rId2"/>
          <a:stretch>
            <a:fillRect/>
          </a:stretch>
        </p:blipFill>
        <p:spPr>
          <a:xfrm>
            <a:off x="728976" y="2947701"/>
            <a:ext cx="3483260" cy="3273965"/>
          </a:xfrm>
          <a:prstGeom prst="rect">
            <a:avLst/>
          </a:prstGeom>
        </p:spPr>
      </p:pic>
      <p:pic>
        <p:nvPicPr>
          <p:cNvPr id="7" name="Picture 6">
            <a:extLst>
              <a:ext uri="{FF2B5EF4-FFF2-40B4-BE49-F238E27FC236}">
                <a16:creationId xmlns:a16="http://schemas.microsoft.com/office/drawing/2014/main" id="{4C2DA0EA-315C-C249-2E9D-A6D0EBA0790E}"/>
              </a:ext>
            </a:extLst>
          </p:cNvPr>
          <p:cNvPicPr>
            <a:picLocks noChangeAspect="1"/>
          </p:cNvPicPr>
          <p:nvPr/>
        </p:nvPicPr>
        <p:blipFill>
          <a:blip r:embed="rId3"/>
          <a:stretch>
            <a:fillRect/>
          </a:stretch>
        </p:blipFill>
        <p:spPr>
          <a:xfrm>
            <a:off x="4667050" y="2947701"/>
            <a:ext cx="3851723" cy="3273964"/>
          </a:xfrm>
          <a:prstGeom prst="rect">
            <a:avLst/>
          </a:prstGeom>
        </p:spPr>
      </p:pic>
    </p:spTree>
    <p:extLst>
      <p:ext uri="{BB962C8B-B14F-4D97-AF65-F5344CB8AC3E}">
        <p14:creationId xmlns:p14="http://schemas.microsoft.com/office/powerpoint/2010/main" val="820975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A672944-961A-808A-EE56-BF2BF04DC8D9}"/>
              </a:ext>
            </a:extLst>
          </p:cNvPr>
          <p:cNvSpPr txBox="1">
            <a:spLocks/>
          </p:cNvSpPr>
          <p:nvPr/>
        </p:nvSpPr>
        <p:spPr>
          <a:xfrm>
            <a:off x="209549" y="350137"/>
            <a:ext cx="4847444" cy="759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FFFF00"/>
                </a:solidFill>
                <a:latin typeface="+mn-lt"/>
              </a:rPr>
              <a:t>1. Bones of Head (29 bones)</a:t>
            </a:r>
            <a:endParaRPr lang="en-IN" sz="2800" b="1" dirty="0">
              <a:solidFill>
                <a:srgbClr val="FFFF00"/>
              </a:solidFill>
              <a:latin typeface="+mn-lt"/>
            </a:endParaRPr>
          </a:p>
        </p:txBody>
      </p:sp>
      <p:sp>
        <p:nvSpPr>
          <p:cNvPr id="4" name="Title 1">
            <a:extLst>
              <a:ext uri="{FF2B5EF4-FFF2-40B4-BE49-F238E27FC236}">
                <a16:creationId xmlns:a16="http://schemas.microsoft.com/office/drawing/2014/main" id="{8FB6ECE7-BF5B-1572-BB11-FA55AB66FD20}"/>
              </a:ext>
            </a:extLst>
          </p:cNvPr>
          <p:cNvSpPr txBox="1">
            <a:spLocks/>
          </p:cNvSpPr>
          <p:nvPr/>
        </p:nvSpPr>
        <p:spPr>
          <a:xfrm>
            <a:off x="841789" y="899409"/>
            <a:ext cx="9651326" cy="1019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mn-lt"/>
              </a:rPr>
              <a:t>The skull articulates with first vertebra (atlas) of vertebral column with the help of 2 occipital condyles (</a:t>
            </a:r>
            <a:r>
              <a:rPr lang="en-US" sz="2800" dirty="0" err="1">
                <a:solidFill>
                  <a:schemeClr val="bg1"/>
                </a:solidFill>
                <a:latin typeface="+mn-lt"/>
              </a:rPr>
              <a:t>dicondylic</a:t>
            </a:r>
            <a:r>
              <a:rPr lang="en-US" sz="2800" dirty="0">
                <a:solidFill>
                  <a:schemeClr val="bg1"/>
                </a:solidFill>
                <a:latin typeface="+mn-lt"/>
              </a:rPr>
              <a:t> skull).</a:t>
            </a:r>
            <a:endParaRPr lang="en-IN" sz="2800" dirty="0">
              <a:solidFill>
                <a:schemeClr val="bg1"/>
              </a:solidFill>
              <a:latin typeface="+mn-lt"/>
            </a:endParaRPr>
          </a:p>
        </p:txBody>
      </p:sp>
      <p:pic>
        <p:nvPicPr>
          <p:cNvPr id="5" name="Picture 4">
            <a:extLst>
              <a:ext uri="{FF2B5EF4-FFF2-40B4-BE49-F238E27FC236}">
                <a16:creationId xmlns:a16="http://schemas.microsoft.com/office/drawing/2014/main" id="{524538F3-797C-FF29-8FD5-64DF407D9523}"/>
              </a:ext>
            </a:extLst>
          </p:cNvPr>
          <p:cNvPicPr>
            <a:picLocks noChangeAspect="1"/>
          </p:cNvPicPr>
          <p:nvPr/>
        </p:nvPicPr>
        <p:blipFill>
          <a:blip r:embed="rId2"/>
          <a:stretch>
            <a:fillRect/>
          </a:stretch>
        </p:blipFill>
        <p:spPr>
          <a:xfrm>
            <a:off x="6960545" y="2782065"/>
            <a:ext cx="3851723" cy="3273964"/>
          </a:xfrm>
          <a:prstGeom prst="rect">
            <a:avLst/>
          </a:prstGeom>
        </p:spPr>
      </p:pic>
      <p:pic>
        <p:nvPicPr>
          <p:cNvPr id="6" name="Picture 5">
            <a:extLst>
              <a:ext uri="{FF2B5EF4-FFF2-40B4-BE49-F238E27FC236}">
                <a16:creationId xmlns:a16="http://schemas.microsoft.com/office/drawing/2014/main" id="{03A5305D-B23C-15F2-C4C5-2DBC9A3CE19D}"/>
              </a:ext>
            </a:extLst>
          </p:cNvPr>
          <p:cNvPicPr>
            <a:picLocks noChangeAspect="1"/>
          </p:cNvPicPr>
          <p:nvPr/>
        </p:nvPicPr>
        <p:blipFill>
          <a:blip r:embed="rId3"/>
          <a:stretch>
            <a:fillRect/>
          </a:stretch>
        </p:blipFill>
        <p:spPr>
          <a:xfrm>
            <a:off x="978635" y="2782065"/>
            <a:ext cx="5163546" cy="3176526"/>
          </a:xfrm>
          <a:prstGeom prst="rect">
            <a:avLst/>
          </a:prstGeom>
        </p:spPr>
      </p:pic>
    </p:spTree>
    <p:extLst>
      <p:ext uri="{BB962C8B-B14F-4D97-AF65-F5344CB8AC3E}">
        <p14:creationId xmlns:p14="http://schemas.microsoft.com/office/powerpoint/2010/main" val="3882142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7E423F0-39F6-3A2E-D72A-002A3B240250}"/>
              </a:ext>
            </a:extLst>
          </p:cNvPr>
          <p:cNvSpPr>
            <a:spLocks noGrp="1"/>
          </p:cNvSpPr>
          <p:nvPr>
            <p:ph type="title"/>
          </p:nvPr>
        </p:nvSpPr>
        <p:spPr>
          <a:xfrm>
            <a:off x="3672277" y="215225"/>
            <a:ext cx="5831487" cy="834086"/>
          </a:xfrm>
          <a:solidFill>
            <a:srgbClr val="002060"/>
          </a:solidFill>
          <a:ln>
            <a:solidFill>
              <a:srgbClr val="FFFF00"/>
            </a:solidFill>
          </a:ln>
        </p:spPr>
        <p:txBody>
          <a:bodyPr>
            <a:normAutofit/>
          </a:bodyPr>
          <a:lstStyle/>
          <a:p>
            <a:r>
              <a:rPr lang="en-US" sz="3600" dirty="0">
                <a:solidFill>
                  <a:srgbClr val="FFFF00"/>
                </a:solidFill>
                <a:latin typeface="Comic Sans MS" panose="030F0702030302020204" pitchFamily="66" charset="0"/>
              </a:rPr>
              <a:t>2. VERTEBRAL COLUMN</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0A147C2D-DB80-7502-925A-3BC15B373430}"/>
              </a:ext>
            </a:extLst>
          </p:cNvPr>
          <p:cNvPicPr>
            <a:picLocks noChangeAspect="1"/>
          </p:cNvPicPr>
          <p:nvPr/>
        </p:nvPicPr>
        <p:blipFill>
          <a:blip r:embed="rId2"/>
          <a:stretch>
            <a:fillRect/>
          </a:stretch>
        </p:blipFill>
        <p:spPr>
          <a:xfrm>
            <a:off x="7194412" y="1589293"/>
            <a:ext cx="4618703" cy="4436753"/>
          </a:xfrm>
          <a:prstGeom prst="rect">
            <a:avLst/>
          </a:prstGeom>
        </p:spPr>
      </p:pic>
    </p:spTree>
    <p:extLst>
      <p:ext uri="{BB962C8B-B14F-4D97-AF65-F5344CB8AC3E}">
        <p14:creationId xmlns:p14="http://schemas.microsoft.com/office/powerpoint/2010/main" val="1844738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8F103E-4E71-4091-B99A-55067A9A328F}"/>
              </a:ext>
            </a:extLst>
          </p:cNvPr>
          <p:cNvPicPr>
            <a:picLocks noChangeAspect="1"/>
          </p:cNvPicPr>
          <p:nvPr/>
        </p:nvPicPr>
        <p:blipFill>
          <a:blip r:embed="rId2"/>
          <a:stretch>
            <a:fillRect/>
          </a:stretch>
        </p:blipFill>
        <p:spPr>
          <a:xfrm>
            <a:off x="6526113" y="2525683"/>
            <a:ext cx="5360962" cy="3740206"/>
          </a:xfrm>
          <a:prstGeom prst="rect">
            <a:avLst/>
          </a:prstGeom>
        </p:spPr>
      </p:pic>
    </p:spTree>
    <p:extLst>
      <p:ext uri="{BB962C8B-B14F-4D97-AF65-F5344CB8AC3E}">
        <p14:creationId xmlns:p14="http://schemas.microsoft.com/office/powerpoint/2010/main" val="987917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45D9C1D-94CE-D50D-0E86-ED4CD8772620}"/>
              </a:ext>
            </a:extLst>
          </p:cNvPr>
          <p:cNvSpPr txBox="1">
            <a:spLocks/>
          </p:cNvSpPr>
          <p:nvPr/>
        </p:nvSpPr>
        <p:spPr>
          <a:xfrm>
            <a:off x="2731288" y="147144"/>
            <a:ext cx="7030700" cy="586282"/>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3. STERNUM (BREAST BONE)</a:t>
            </a:r>
            <a:endParaRPr lang="en-IN" sz="3600" dirty="0">
              <a:solidFill>
                <a:srgbClr val="FFFF00"/>
              </a:solidFill>
              <a:latin typeface="Comic Sans MS" panose="030F0702030302020204" pitchFamily="66" charset="0"/>
            </a:endParaRPr>
          </a:p>
        </p:txBody>
      </p:sp>
      <p:sp>
        <p:nvSpPr>
          <p:cNvPr id="4" name="Title 1">
            <a:extLst>
              <a:ext uri="{FF2B5EF4-FFF2-40B4-BE49-F238E27FC236}">
                <a16:creationId xmlns:a16="http://schemas.microsoft.com/office/drawing/2014/main" id="{E4ED97C7-3094-FCCB-D0BF-E25976D86C02}"/>
              </a:ext>
            </a:extLst>
          </p:cNvPr>
          <p:cNvSpPr txBox="1">
            <a:spLocks/>
          </p:cNvSpPr>
          <p:nvPr/>
        </p:nvSpPr>
        <p:spPr>
          <a:xfrm>
            <a:off x="452045" y="1184222"/>
            <a:ext cx="6728244" cy="7794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mn-lt"/>
              </a:rPr>
              <a:t>A Flat bone on the ventral midline of thorax.</a:t>
            </a:r>
            <a:endParaRPr lang="en-IN" sz="2800" dirty="0">
              <a:solidFill>
                <a:schemeClr val="bg1"/>
              </a:solidFill>
              <a:latin typeface="+mn-lt"/>
            </a:endParaRPr>
          </a:p>
        </p:txBody>
      </p:sp>
      <p:pic>
        <p:nvPicPr>
          <p:cNvPr id="5" name="Picture 4">
            <a:extLst>
              <a:ext uri="{FF2B5EF4-FFF2-40B4-BE49-F238E27FC236}">
                <a16:creationId xmlns:a16="http://schemas.microsoft.com/office/drawing/2014/main" id="{58FD818F-DA57-2F1D-089D-7063EFE52F8E}"/>
              </a:ext>
            </a:extLst>
          </p:cNvPr>
          <p:cNvPicPr>
            <a:picLocks noChangeAspect="1"/>
          </p:cNvPicPr>
          <p:nvPr/>
        </p:nvPicPr>
        <p:blipFill>
          <a:blip r:embed="rId2"/>
          <a:stretch>
            <a:fillRect/>
          </a:stretch>
        </p:blipFill>
        <p:spPr>
          <a:xfrm>
            <a:off x="8077568" y="1583595"/>
            <a:ext cx="3661861" cy="4712274"/>
          </a:xfrm>
          <a:prstGeom prst="rect">
            <a:avLst/>
          </a:prstGeom>
        </p:spPr>
      </p:pic>
    </p:spTree>
    <p:extLst>
      <p:ext uri="{BB962C8B-B14F-4D97-AF65-F5344CB8AC3E}">
        <p14:creationId xmlns:p14="http://schemas.microsoft.com/office/powerpoint/2010/main" val="28390134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5ACD31C-E1F4-01BA-8B78-0B0869295B17}"/>
              </a:ext>
            </a:extLst>
          </p:cNvPr>
          <p:cNvSpPr txBox="1">
            <a:spLocks/>
          </p:cNvSpPr>
          <p:nvPr/>
        </p:nvSpPr>
        <p:spPr>
          <a:xfrm>
            <a:off x="3725367" y="196018"/>
            <a:ext cx="4479717" cy="613607"/>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4. RIBS (12 PAIRS)</a:t>
            </a:r>
            <a:endParaRPr lang="en-IN" sz="3600" dirty="0">
              <a:solidFill>
                <a:srgbClr val="FFFF00"/>
              </a:solidFill>
              <a:latin typeface="Comic Sans MS" panose="030F0702030302020204" pitchFamily="66" charset="0"/>
            </a:endParaRPr>
          </a:p>
        </p:txBody>
      </p:sp>
      <p:sp>
        <p:nvSpPr>
          <p:cNvPr id="4" name="Title 1">
            <a:extLst>
              <a:ext uri="{FF2B5EF4-FFF2-40B4-BE49-F238E27FC236}">
                <a16:creationId xmlns:a16="http://schemas.microsoft.com/office/drawing/2014/main" id="{EE4C3954-D29E-D2A0-5FD3-5CD2FD0CE1D5}"/>
              </a:ext>
            </a:extLst>
          </p:cNvPr>
          <p:cNvSpPr txBox="1">
            <a:spLocks/>
          </p:cNvSpPr>
          <p:nvPr/>
        </p:nvSpPr>
        <p:spPr>
          <a:xfrm>
            <a:off x="362106" y="944382"/>
            <a:ext cx="1586616" cy="7045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mn-lt"/>
              </a:rPr>
              <a:t>3 TYPES</a:t>
            </a:r>
            <a:endParaRPr lang="en-IN" sz="2800" b="1" dirty="0">
              <a:solidFill>
                <a:schemeClr val="bg1"/>
              </a:solidFill>
              <a:latin typeface="+mn-lt"/>
            </a:endParaRPr>
          </a:p>
        </p:txBody>
      </p:sp>
      <p:pic>
        <p:nvPicPr>
          <p:cNvPr id="5" name="Picture 4">
            <a:extLst>
              <a:ext uri="{FF2B5EF4-FFF2-40B4-BE49-F238E27FC236}">
                <a16:creationId xmlns:a16="http://schemas.microsoft.com/office/drawing/2014/main" id="{3221722A-A529-8AC9-F408-A9A87861CBE4}"/>
              </a:ext>
            </a:extLst>
          </p:cNvPr>
          <p:cNvPicPr>
            <a:picLocks noChangeAspect="1"/>
          </p:cNvPicPr>
          <p:nvPr/>
        </p:nvPicPr>
        <p:blipFill>
          <a:blip r:embed="rId2"/>
          <a:stretch>
            <a:fillRect/>
          </a:stretch>
        </p:blipFill>
        <p:spPr>
          <a:xfrm>
            <a:off x="6562959" y="1480858"/>
            <a:ext cx="5159349" cy="4426486"/>
          </a:xfrm>
          <a:prstGeom prst="rect">
            <a:avLst/>
          </a:prstGeom>
        </p:spPr>
      </p:pic>
    </p:spTree>
    <p:extLst>
      <p:ext uri="{BB962C8B-B14F-4D97-AF65-F5344CB8AC3E}">
        <p14:creationId xmlns:p14="http://schemas.microsoft.com/office/powerpoint/2010/main" val="30215872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CC7AFB-9CA3-C093-48ED-378F2200234D}"/>
              </a:ext>
            </a:extLst>
          </p:cNvPr>
          <p:cNvPicPr>
            <a:picLocks noChangeAspect="1"/>
          </p:cNvPicPr>
          <p:nvPr/>
        </p:nvPicPr>
        <p:blipFill>
          <a:blip r:embed="rId2"/>
          <a:stretch>
            <a:fillRect/>
          </a:stretch>
        </p:blipFill>
        <p:spPr>
          <a:xfrm>
            <a:off x="7403527" y="1634404"/>
            <a:ext cx="4393732" cy="4743553"/>
          </a:xfrm>
          <a:prstGeom prst="rect">
            <a:avLst/>
          </a:prstGeom>
        </p:spPr>
      </p:pic>
    </p:spTree>
    <p:extLst>
      <p:ext uri="{BB962C8B-B14F-4D97-AF65-F5344CB8AC3E}">
        <p14:creationId xmlns:p14="http://schemas.microsoft.com/office/powerpoint/2010/main" val="38213208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C010E78-32BA-F918-F18E-6E0B13DDF1C9}"/>
              </a:ext>
            </a:extLst>
          </p:cNvPr>
          <p:cNvSpPr txBox="1">
            <a:spLocks/>
          </p:cNvSpPr>
          <p:nvPr/>
        </p:nvSpPr>
        <p:spPr>
          <a:xfrm>
            <a:off x="2956731" y="134913"/>
            <a:ext cx="6278538" cy="569938"/>
          </a:xfrm>
          <a:prstGeom prst="rect">
            <a:avLst/>
          </a:prstGeom>
          <a:solidFill>
            <a:srgbClr val="002060"/>
          </a:solidFill>
          <a:ln>
            <a:solidFill>
              <a:srgbClr val="FFFF00"/>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1. BONES OF FORE-LIMBS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1F55CB76-6C2D-BB55-9B45-DBCB54254411}"/>
              </a:ext>
            </a:extLst>
          </p:cNvPr>
          <p:cNvPicPr>
            <a:picLocks noChangeAspect="1"/>
          </p:cNvPicPr>
          <p:nvPr/>
        </p:nvPicPr>
        <p:blipFill>
          <a:blip r:embed="rId2"/>
          <a:stretch>
            <a:fillRect/>
          </a:stretch>
        </p:blipFill>
        <p:spPr>
          <a:xfrm>
            <a:off x="6342208" y="1458443"/>
            <a:ext cx="4990355" cy="4865984"/>
          </a:xfrm>
          <a:prstGeom prst="rect">
            <a:avLst/>
          </a:prstGeom>
        </p:spPr>
      </p:pic>
    </p:spTree>
    <p:extLst>
      <p:ext uri="{BB962C8B-B14F-4D97-AF65-F5344CB8AC3E}">
        <p14:creationId xmlns:p14="http://schemas.microsoft.com/office/powerpoint/2010/main" val="40131068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D543035-3AEA-CA7A-582A-5B48601EE278}"/>
              </a:ext>
            </a:extLst>
          </p:cNvPr>
          <p:cNvSpPr txBox="1">
            <a:spLocks/>
          </p:cNvSpPr>
          <p:nvPr/>
        </p:nvSpPr>
        <p:spPr>
          <a:xfrm>
            <a:off x="2956731" y="239844"/>
            <a:ext cx="6278538" cy="684081"/>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2. BONES OF HIND-LIMBS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7420C80C-503F-34AD-37EB-E0F8530BC95A}"/>
              </a:ext>
            </a:extLst>
          </p:cNvPr>
          <p:cNvPicPr>
            <a:picLocks noChangeAspect="1"/>
          </p:cNvPicPr>
          <p:nvPr/>
        </p:nvPicPr>
        <p:blipFill>
          <a:blip r:embed="rId2"/>
          <a:stretch>
            <a:fillRect/>
          </a:stretch>
        </p:blipFill>
        <p:spPr>
          <a:xfrm>
            <a:off x="6793868" y="1756287"/>
            <a:ext cx="4882802" cy="4709448"/>
          </a:xfrm>
          <a:prstGeom prst="rect">
            <a:avLst/>
          </a:prstGeom>
        </p:spPr>
      </p:pic>
    </p:spTree>
    <p:extLst>
      <p:ext uri="{BB962C8B-B14F-4D97-AF65-F5344CB8AC3E}">
        <p14:creationId xmlns:p14="http://schemas.microsoft.com/office/powerpoint/2010/main" val="29057730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382909F-1104-315E-3C80-04BF2B4BCED5}"/>
              </a:ext>
            </a:extLst>
          </p:cNvPr>
          <p:cNvSpPr txBox="1">
            <a:spLocks/>
          </p:cNvSpPr>
          <p:nvPr/>
        </p:nvSpPr>
        <p:spPr>
          <a:xfrm>
            <a:off x="3121623" y="194874"/>
            <a:ext cx="5437761" cy="690951"/>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3. PECTORAL GIRDLES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90BC6E78-781F-266E-AE2E-75F3D0E38E80}"/>
              </a:ext>
            </a:extLst>
          </p:cNvPr>
          <p:cNvPicPr>
            <a:picLocks noChangeAspect="1"/>
          </p:cNvPicPr>
          <p:nvPr/>
        </p:nvPicPr>
        <p:blipFill>
          <a:blip r:embed="rId2"/>
          <a:stretch>
            <a:fillRect/>
          </a:stretch>
        </p:blipFill>
        <p:spPr>
          <a:xfrm>
            <a:off x="7249003" y="2125436"/>
            <a:ext cx="4687218" cy="4200414"/>
          </a:xfrm>
          <a:prstGeom prst="rect">
            <a:avLst/>
          </a:prstGeom>
        </p:spPr>
      </p:pic>
    </p:spTree>
    <p:extLst>
      <p:ext uri="{BB962C8B-B14F-4D97-AF65-F5344CB8AC3E}">
        <p14:creationId xmlns:p14="http://schemas.microsoft.com/office/powerpoint/2010/main" val="33062878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7C51643-DF3D-828A-3DB6-242615DE524A}"/>
              </a:ext>
            </a:extLst>
          </p:cNvPr>
          <p:cNvSpPr txBox="1">
            <a:spLocks/>
          </p:cNvSpPr>
          <p:nvPr/>
        </p:nvSpPr>
        <p:spPr>
          <a:xfrm>
            <a:off x="3121623" y="194875"/>
            <a:ext cx="4582999" cy="624276"/>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4. PELVIC GIRDLES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99450422-3291-3401-9D07-B3E531DA7563}"/>
              </a:ext>
            </a:extLst>
          </p:cNvPr>
          <p:cNvPicPr>
            <a:picLocks noChangeAspect="1"/>
          </p:cNvPicPr>
          <p:nvPr/>
        </p:nvPicPr>
        <p:blipFill>
          <a:blip r:embed="rId2"/>
          <a:stretch>
            <a:fillRect/>
          </a:stretch>
        </p:blipFill>
        <p:spPr>
          <a:xfrm>
            <a:off x="7349171" y="1796493"/>
            <a:ext cx="4582999" cy="4433849"/>
          </a:xfrm>
          <a:prstGeom prst="rect">
            <a:avLst/>
          </a:prstGeom>
        </p:spPr>
      </p:pic>
    </p:spTree>
    <p:extLst>
      <p:ext uri="{BB962C8B-B14F-4D97-AF65-F5344CB8AC3E}">
        <p14:creationId xmlns:p14="http://schemas.microsoft.com/office/powerpoint/2010/main" val="474093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02A6C5-F772-5FB1-7A75-A939FDA6FA3F}"/>
              </a:ext>
            </a:extLst>
          </p:cNvPr>
          <p:cNvPicPr>
            <a:picLocks noChangeAspect="1"/>
          </p:cNvPicPr>
          <p:nvPr/>
        </p:nvPicPr>
        <p:blipFill>
          <a:blip r:embed="rId2"/>
          <a:stretch>
            <a:fillRect/>
          </a:stretch>
        </p:blipFill>
        <p:spPr>
          <a:xfrm>
            <a:off x="7567390" y="2271488"/>
            <a:ext cx="4205510" cy="4230618"/>
          </a:xfrm>
          <a:prstGeom prst="rect">
            <a:avLst/>
          </a:prstGeom>
        </p:spPr>
      </p:pic>
    </p:spTree>
    <p:extLst>
      <p:ext uri="{BB962C8B-B14F-4D97-AF65-F5344CB8AC3E}">
        <p14:creationId xmlns:p14="http://schemas.microsoft.com/office/powerpoint/2010/main" val="26454435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0DD92B-94BB-FE18-0ED2-A8AE11D2A6A3}"/>
              </a:ext>
            </a:extLst>
          </p:cNvPr>
          <p:cNvPicPr>
            <a:picLocks noChangeAspect="1"/>
          </p:cNvPicPr>
          <p:nvPr/>
        </p:nvPicPr>
        <p:blipFill>
          <a:blip r:embed="rId2"/>
          <a:stretch>
            <a:fillRect/>
          </a:stretch>
        </p:blipFill>
        <p:spPr>
          <a:xfrm>
            <a:off x="7159062" y="1900724"/>
            <a:ext cx="4668177" cy="4488099"/>
          </a:xfrm>
          <a:prstGeom prst="rect">
            <a:avLst/>
          </a:prstGeom>
        </p:spPr>
      </p:pic>
    </p:spTree>
    <p:extLst>
      <p:ext uri="{BB962C8B-B14F-4D97-AF65-F5344CB8AC3E}">
        <p14:creationId xmlns:p14="http://schemas.microsoft.com/office/powerpoint/2010/main" val="5424737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9A81BAB-5E38-2089-8A53-0DBD641D99C7}"/>
              </a:ext>
            </a:extLst>
          </p:cNvPr>
          <p:cNvSpPr txBox="1">
            <a:spLocks/>
          </p:cNvSpPr>
          <p:nvPr/>
        </p:nvSpPr>
        <p:spPr>
          <a:xfrm>
            <a:off x="3391446" y="239846"/>
            <a:ext cx="4913105" cy="569780"/>
          </a:xfrm>
          <a:prstGeom prst="rect">
            <a:avLst/>
          </a:prstGeom>
          <a:solidFill>
            <a:srgbClr val="002060"/>
          </a:solidFill>
          <a:ln>
            <a:solidFill>
              <a:srgbClr val="FFFF00"/>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1. FIBROUS JOINTS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E6456F0A-6349-1E60-EF32-5BABB94D9BC7}"/>
              </a:ext>
            </a:extLst>
          </p:cNvPr>
          <p:cNvPicPr>
            <a:picLocks noChangeAspect="1"/>
          </p:cNvPicPr>
          <p:nvPr/>
        </p:nvPicPr>
        <p:blipFill>
          <a:blip r:embed="rId2"/>
          <a:stretch>
            <a:fillRect/>
          </a:stretch>
        </p:blipFill>
        <p:spPr>
          <a:xfrm>
            <a:off x="7478619" y="1848330"/>
            <a:ext cx="4430746" cy="4417558"/>
          </a:xfrm>
          <a:prstGeom prst="rect">
            <a:avLst/>
          </a:prstGeom>
        </p:spPr>
      </p:pic>
    </p:spTree>
    <p:extLst>
      <p:ext uri="{BB962C8B-B14F-4D97-AF65-F5344CB8AC3E}">
        <p14:creationId xmlns:p14="http://schemas.microsoft.com/office/powerpoint/2010/main" val="35621165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07D665B-859F-8473-824E-9F1DA90406AC}"/>
              </a:ext>
            </a:extLst>
          </p:cNvPr>
          <p:cNvSpPr txBox="1">
            <a:spLocks/>
          </p:cNvSpPr>
          <p:nvPr/>
        </p:nvSpPr>
        <p:spPr>
          <a:xfrm>
            <a:off x="2896771" y="254835"/>
            <a:ext cx="6816855" cy="611940"/>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2. CARTILAGINOUS JOINTS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680BB919-CB3E-EE2C-43DA-1D5EF70606AF}"/>
              </a:ext>
            </a:extLst>
          </p:cNvPr>
          <p:cNvPicPr>
            <a:picLocks noChangeAspect="1"/>
          </p:cNvPicPr>
          <p:nvPr/>
        </p:nvPicPr>
        <p:blipFill>
          <a:blip r:embed="rId2"/>
          <a:stretch>
            <a:fillRect/>
          </a:stretch>
        </p:blipFill>
        <p:spPr>
          <a:xfrm>
            <a:off x="8166340" y="1811484"/>
            <a:ext cx="3644625" cy="4514365"/>
          </a:xfrm>
          <a:prstGeom prst="rect">
            <a:avLst/>
          </a:prstGeom>
        </p:spPr>
      </p:pic>
    </p:spTree>
    <p:extLst>
      <p:ext uri="{BB962C8B-B14F-4D97-AF65-F5344CB8AC3E}">
        <p14:creationId xmlns:p14="http://schemas.microsoft.com/office/powerpoint/2010/main" val="7549226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D385D1C-4E08-FECF-29A8-DAA688931C0F}"/>
              </a:ext>
            </a:extLst>
          </p:cNvPr>
          <p:cNvSpPr txBox="1">
            <a:spLocks/>
          </p:cNvSpPr>
          <p:nvPr/>
        </p:nvSpPr>
        <p:spPr>
          <a:xfrm>
            <a:off x="2896771" y="254835"/>
            <a:ext cx="5302849" cy="602415"/>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3. SYNOVIAL JOINTS</a:t>
            </a:r>
            <a:endParaRPr lang="en-IN" sz="3600" dirty="0">
              <a:solidFill>
                <a:srgbClr val="FFFF00"/>
              </a:solidFill>
              <a:latin typeface="Comic Sans MS" panose="030F0702030302020204" pitchFamily="66" charset="0"/>
            </a:endParaRPr>
          </a:p>
        </p:txBody>
      </p:sp>
      <p:pic>
        <p:nvPicPr>
          <p:cNvPr id="4" name="Picture 3">
            <a:extLst>
              <a:ext uri="{FF2B5EF4-FFF2-40B4-BE49-F238E27FC236}">
                <a16:creationId xmlns:a16="http://schemas.microsoft.com/office/drawing/2014/main" id="{4A9BBD8F-C527-58DC-9AFE-2629B2AE54A7}"/>
              </a:ext>
            </a:extLst>
          </p:cNvPr>
          <p:cNvPicPr>
            <a:picLocks noChangeAspect="1"/>
          </p:cNvPicPr>
          <p:nvPr/>
        </p:nvPicPr>
        <p:blipFill>
          <a:blip r:embed="rId2"/>
          <a:stretch>
            <a:fillRect/>
          </a:stretch>
        </p:blipFill>
        <p:spPr>
          <a:xfrm>
            <a:off x="6593640" y="2260906"/>
            <a:ext cx="5173639" cy="4124337"/>
          </a:xfrm>
          <a:prstGeom prst="rect">
            <a:avLst/>
          </a:prstGeom>
        </p:spPr>
      </p:pic>
    </p:spTree>
    <p:extLst>
      <p:ext uri="{BB962C8B-B14F-4D97-AF65-F5344CB8AC3E}">
        <p14:creationId xmlns:p14="http://schemas.microsoft.com/office/powerpoint/2010/main" val="16523876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E9FC84F-939C-57C3-3BD8-88D62584C8D3}"/>
              </a:ext>
            </a:extLst>
          </p:cNvPr>
          <p:cNvSpPr/>
          <p:nvPr/>
        </p:nvSpPr>
        <p:spPr>
          <a:xfrm>
            <a:off x="4697540" y="834712"/>
            <a:ext cx="5076046" cy="29877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Shoulder joint &amp; hip joint</a:t>
            </a:r>
          </a:p>
          <a:p>
            <a:pPr marL="285750" indent="-285750">
              <a:buFont typeface="Arial" panose="020B0604020202020204" pitchFamily="34" charset="0"/>
              <a:buChar char="•"/>
            </a:pPr>
            <a:r>
              <a:rPr lang="en-US" sz="2800" b="1" dirty="0"/>
              <a:t>Knee joint, elbow joint etc.</a:t>
            </a:r>
          </a:p>
          <a:p>
            <a:pPr marL="285750" indent="-285750">
              <a:buFont typeface="Arial" panose="020B0604020202020204" pitchFamily="34" charset="0"/>
              <a:buChar char="•"/>
            </a:pPr>
            <a:r>
              <a:rPr lang="en-US" sz="2800" b="1" dirty="0"/>
              <a:t>Joints b/w atlas &amp; axis</a:t>
            </a:r>
          </a:p>
          <a:p>
            <a:pPr marL="285750" indent="-285750">
              <a:buFont typeface="Arial" panose="020B0604020202020204" pitchFamily="34" charset="0"/>
              <a:buChar char="•"/>
            </a:pPr>
            <a:r>
              <a:rPr lang="en-US" sz="2800" b="1" dirty="0"/>
              <a:t>Joints b/w carpals.</a:t>
            </a:r>
          </a:p>
          <a:p>
            <a:pPr marL="285750" indent="-285750">
              <a:buFont typeface="Arial" panose="020B0604020202020204" pitchFamily="34" charset="0"/>
              <a:buChar char="•"/>
            </a:pPr>
            <a:r>
              <a:rPr lang="en-US" sz="2800" b="1" dirty="0"/>
              <a:t>Joints b/w carpal &amp; metacarpal of thumb.</a:t>
            </a:r>
            <a:endParaRPr lang="en-IN" sz="2800" b="1" dirty="0"/>
          </a:p>
        </p:txBody>
      </p:sp>
      <p:sp>
        <p:nvSpPr>
          <p:cNvPr id="6" name="Rectangle: Rounded Corners 5">
            <a:extLst>
              <a:ext uri="{FF2B5EF4-FFF2-40B4-BE49-F238E27FC236}">
                <a16:creationId xmlns:a16="http://schemas.microsoft.com/office/drawing/2014/main" id="{9EA9B548-6654-B784-E0F9-2325F388068A}"/>
              </a:ext>
            </a:extLst>
          </p:cNvPr>
          <p:cNvSpPr/>
          <p:nvPr/>
        </p:nvSpPr>
        <p:spPr>
          <a:xfrm>
            <a:off x="4697540" y="674557"/>
            <a:ext cx="5076046" cy="632344"/>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EXAMPLES</a:t>
            </a:r>
            <a:endParaRPr lang="en-IN" sz="2400" b="1" dirty="0"/>
          </a:p>
        </p:txBody>
      </p:sp>
      <p:sp>
        <p:nvSpPr>
          <p:cNvPr id="7" name="Rectangle: Rounded Corners 6">
            <a:extLst>
              <a:ext uri="{FF2B5EF4-FFF2-40B4-BE49-F238E27FC236}">
                <a16:creationId xmlns:a16="http://schemas.microsoft.com/office/drawing/2014/main" id="{52AC5D94-777E-3EF3-A08B-64506D2B892F}"/>
              </a:ext>
            </a:extLst>
          </p:cNvPr>
          <p:cNvSpPr/>
          <p:nvPr/>
        </p:nvSpPr>
        <p:spPr>
          <a:xfrm>
            <a:off x="236096" y="1175739"/>
            <a:ext cx="4135410" cy="26467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Ball &amp; socket joint</a:t>
            </a:r>
          </a:p>
          <a:p>
            <a:pPr marL="285750" indent="-285750">
              <a:buFont typeface="Arial" panose="020B0604020202020204" pitchFamily="34" charset="0"/>
              <a:buChar char="•"/>
            </a:pPr>
            <a:r>
              <a:rPr lang="en-US" sz="2800" b="1" dirty="0"/>
              <a:t>Hinge joint</a:t>
            </a:r>
          </a:p>
          <a:p>
            <a:pPr marL="285750" indent="-285750">
              <a:buFont typeface="Arial" panose="020B0604020202020204" pitchFamily="34" charset="0"/>
              <a:buChar char="•"/>
            </a:pPr>
            <a:r>
              <a:rPr lang="en-US" sz="2800" b="1" dirty="0"/>
              <a:t>Pivot joint</a:t>
            </a:r>
          </a:p>
          <a:p>
            <a:pPr marL="285750" indent="-285750">
              <a:buFont typeface="Arial" panose="020B0604020202020204" pitchFamily="34" charset="0"/>
              <a:buChar char="•"/>
            </a:pPr>
            <a:r>
              <a:rPr lang="en-US" sz="2800" b="1" dirty="0"/>
              <a:t>Gliding joint</a:t>
            </a:r>
          </a:p>
          <a:p>
            <a:pPr marL="285750" indent="-285750">
              <a:buFont typeface="Arial" panose="020B0604020202020204" pitchFamily="34" charset="0"/>
              <a:buChar char="•"/>
            </a:pPr>
            <a:r>
              <a:rPr lang="en-US" sz="2800" b="1" dirty="0"/>
              <a:t>Saddle joint</a:t>
            </a:r>
            <a:endParaRPr lang="en-IN" sz="2800" b="1" dirty="0"/>
          </a:p>
        </p:txBody>
      </p:sp>
      <p:sp>
        <p:nvSpPr>
          <p:cNvPr id="8" name="Rectangle: Rounded Corners 7">
            <a:extLst>
              <a:ext uri="{FF2B5EF4-FFF2-40B4-BE49-F238E27FC236}">
                <a16:creationId xmlns:a16="http://schemas.microsoft.com/office/drawing/2014/main" id="{11CB23B6-0DD7-4D16-918C-D91E7883C02B}"/>
              </a:ext>
            </a:extLst>
          </p:cNvPr>
          <p:cNvSpPr/>
          <p:nvPr/>
        </p:nvSpPr>
        <p:spPr>
          <a:xfrm>
            <a:off x="236095" y="703548"/>
            <a:ext cx="4135410" cy="749507"/>
          </a:xfrm>
          <a:prstGeom prst="roundRect">
            <a:avLst/>
          </a:prstGeom>
          <a:solidFill>
            <a:srgbClr val="FC04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TYPES OF SYNOVIAL JOINTS</a:t>
            </a:r>
            <a:endParaRPr lang="en-IN" sz="2400" b="1" dirty="0"/>
          </a:p>
        </p:txBody>
      </p:sp>
      <p:pic>
        <p:nvPicPr>
          <p:cNvPr id="9" name="Picture 8">
            <a:extLst>
              <a:ext uri="{FF2B5EF4-FFF2-40B4-BE49-F238E27FC236}">
                <a16:creationId xmlns:a16="http://schemas.microsoft.com/office/drawing/2014/main" id="{C2423745-A57A-9BDD-FD12-0512E21446EA}"/>
              </a:ext>
            </a:extLst>
          </p:cNvPr>
          <p:cNvPicPr>
            <a:picLocks noChangeAspect="1"/>
          </p:cNvPicPr>
          <p:nvPr/>
        </p:nvPicPr>
        <p:blipFill>
          <a:blip r:embed="rId2"/>
          <a:stretch>
            <a:fillRect/>
          </a:stretch>
        </p:blipFill>
        <p:spPr>
          <a:xfrm>
            <a:off x="9924848" y="1306901"/>
            <a:ext cx="2098822" cy="3852443"/>
          </a:xfrm>
          <a:prstGeom prst="rect">
            <a:avLst/>
          </a:prstGeom>
        </p:spPr>
      </p:pic>
    </p:spTree>
    <p:extLst>
      <p:ext uri="{BB962C8B-B14F-4D97-AF65-F5344CB8AC3E}">
        <p14:creationId xmlns:p14="http://schemas.microsoft.com/office/powerpoint/2010/main" val="21189004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2149C-7BCD-30BE-2397-53A5B00A8707}"/>
              </a:ext>
            </a:extLst>
          </p:cNvPr>
          <p:cNvSpPr>
            <a:spLocks noGrp="1"/>
          </p:cNvSpPr>
          <p:nvPr>
            <p:ph type="title"/>
          </p:nvPr>
        </p:nvSpPr>
        <p:spPr>
          <a:xfrm>
            <a:off x="723900" y="1797128"/>
            <a:ext cx="10515600" cy="3263744"/>
          </a:xfrm>
        </p:spPr>
        <p:txBody>
          <a:bodyPr>
            <a:noAutofit/>
          </a:bodyPr>
          <a:lstStyle/>
          <a:p>
            <a:pPr algn="ctr"/>
            <a:r>
              <a:rPr lang="en-US" sz="8000" b="1" dirty="0">
                <a:solidFill>
                  <a:srgbClr val="00FF00"/>
                </a:solidFill>
                <a:latin typeface="Aharoni" panose="02010803020104030203" pitchFamily="2" charset="-79"/>
                <a:cs typeface="Aharoni" panose="02010803020104030203" pitchFamily="2" charset="-79"/>
              </a:rPr>
              <a:t>DISORDERS OF MUSCULAR AND SKELETAL SYSTMES</a:t>
            </a:r>
            <a:endParaRPr lang="en-IN" sz="8000" b="1" dirty="0">
              <a:solidFill>
                <a:srgbClr val="00FF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3117245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AFEFEAC-43A7-1AD1-BBEE-1E8FB0E729F0}"/>
              </a:ext>
            </a:extLst>
          </p:cNvPr>
          <p:cNvSpPr txBox="1">
            <a:spLocks/>
          </p:cNvSpPr>
          <p:nvPr/>
        </p:nvSpPr>
        <p:spPr>
          <a:xfrm>
            <a:off x="3087271" y="150060"/>
            <a:ext cx="5767544" cy="794476"/>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MYASTHENIA GRAVIS</a:t>
            </a:r>
            <a:endParaRPr lang="en-IN" sz="3600" dirty="0">
              <a:solidFill>
                <a:srgbClr val="FFFF00"/>
              </a:solidFill>
              <a:latin typeface="Comic Sans MS" panose="030F0702030302020204" pitchFamily="66" charset="0"/>
            </a:endParaRPr>
          </a:p>
        </p:txBody>
      </p:sp>
      <p:sp>
        <p:nvSpPr>
          <p:cNvPr id="4" name="Title 1">
            <a:extLst>
              <a:ext uri="{FF2B5EF4-FFF2-40B4-BE49-F238E27FC236}">
                <a16:creationId xmlns:a16="http://schemas.microsoft.com/office/drawing/2014/main" id="{48095535-8AA3-8C4C-D697-5004AD60DD77}"/>
              </a:ext>
            </a:extLst>
          </p:cNvPr>
          <p:cNvSpPr txBox="1">
            <a:spLocks/>
          </p:cNvSpPr>
          <p:nvPr/>
        </p:nvSpPr>
        <p:spPr>
          <a:xfrm>
            <a:off x="327207" y="1169389"/>
            <a:ext cx="6718170" cy="1648763"/>
          </a:xfrm>
          <a:prstGeom prst="rect">
            <a:avLst/>
          </a:prstGeom>
          <a:solidFill>
            <a:srgbClr val="A269C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q"/>
            </a:pPr>
            <a:r>
              <a:rPr lang="en-US" sz="2800" dirty="0">
                <a:solidFill>
                  <a:schemeClr val="bg1"/>
                </a:solidFill>
                <a:latin typeface="+mn-lt"/>
              </a:rPr>
              <a:t>Auto immune disorder.</a:t>
            </a:r>
          </a:p>
          <a:p>
            <a:pPr marL="457200" indent="-457200">
              <a:buFont typeface="Wingdings" panose="05000000000000000000" pitchFamily="2" charset="2"/>
              <a:buChar char="q"/>
            </a:pPr>
            <a:r>
              <a:rPr lang="en-US" sz="2800" dirty="0">
                <a:solidFill>
                  <a:schemeClr val="bg1"/>
                </a:solidFill>
                <a:latin typeface="+mn-lt"/>
              </a:rPr>
              <a:t>It affects neuromuscular junction.</a:t>
            </a:r>
          </a:p>
          <a:p>
            <a:pPr marL="457200" indent="-457200">
              <a:buFont typeface="Wingdings" panose="05000000000000000000" pitchFamily="2" charset="2"/>
              <a:buChar char="q"/>
            </a:pPr>
            <a:r>
              <a:rPr lang="en-US" sz="2800" dirty="0">
                <a:solidFill>
                  <a:schemeClr val="bg1"/>
                </a:solidFill>
                <a:latin typeface="+mn-lt"/>
              </a:rPr>
              <a:t>It leads to fatigue, weakening &amp; paralysis of skeletal muscles.</a:t>
            </a:r>
            <a:endParaRPr lang="en-IN" sz="2800" dirty="0">
              <a:solidFill>
                <a:schemeClr val="bg1"/>
              </a:solidFill>
              <a:latin typeface="+mn-lt"/>
            </a:endParaRPr>
          </a:p>
        </p:txBody>
      </p:sp>
      <p:pic>
        <p:nvPicPr>
          <p:cNvPr id="5" name="Picture 4">
            <a:extLst>
              <a:ext uri="{FF2B5EF4-FFF2-40B4-BE49-F238E27FC236}">
                <a16:creationId xmlns:a16="http://schemas.microsoft.com/office/drawing/2014/main" id="{C47B0091-F15F-1A48-59F1-B8CCA2473D56}"/>
              </a:ext>
            </a:extLst>
          </p:cNvPr>
          <p:cNvPicPr>
            <a:picLocks noChangeAspect="1"/>
          </p:cNvPicPr>
          <p:nvPr/>
        </p:nvPicPr>
        <p:blipFill>
          <a:blip r:embed="rId2"/>
          <a:stretch>
            <a:fillRect/>
          </a:stretch>
        </p:blipFill>
        <p:spPr>
          <a:xfrm>
            <a:off x="405389" y="3932887"/>
            <a:ext cx="3427326" cy="2023755"/>
          </a:xfrm>
          <a:prstGeom prst="rect">
            <a:avLst/>
          </a:prstGeom>
        </p:spPr>
      </p:pic>
      <p:pic>
        <p:nvPicPr>
          <p:cNvPr id="6" name="Picture 5">
            <a:extLst>
              <a:ext uri="{FF2B5EF4-FFF2-40B4-BE49-F238E27FC236}">
                <a16:creationId xmlns:a16="http://schemas.microsoft.com/office/drawing/2014/main" id="{14C17A24-0C43-1838-B7A4-5639A6CDECBB}"/>
              </a:ext>
            </a:extLst>
          </p:cNvPr>
          <p:cNvPicPr>
            <a:picLocks noChangeAspect="1"/>
          </p:cNvPicPr>
          <p:nvPr/>
        </p:nvPicPr>
        <p:blipFill>
          <a:blip r:embed="rId3"/>
          <a:stretch>
            <a:fillRect/>
          </a:stretch>
        </p:blipFill>
        <p:spPr>
          <a:xfrm>
            <a:off x="3971801" y="3932887"/>
            <a:ext cx="3189986" cy="2023755"/>
          </a:xfrm>
          <a:prstGeom prst="rect">
            <a:avLst/>
          </a:prstGeom>
        </p:spPr>
      </p:pic>
      <p:pic>
        <p:nvPicPr>
          <p:cNvPr id="7" name="Picture 6">
            <a:extLst>
              <a:ext uri="{FF2B5EF4-FFF2-40B4-BE49-F238E27FC236}">
                <a16:creationId xmlns:a16="http://schemas.microsoft.com/office/drawing/2014/main" id="{D80BEDE3-0374-44C9-02C0-3AA56E20BA66}"/>
              </a:ext>
            </a:extLst>
          </p:cNvPr>
          <p:cNvPicPr>
            <a:picLocks noChangeAspect="1"/>
          </p:cNvPicPr>
          <p:nvPr/>
        </p:nvPicPr>
        <p:blipFill>
          <a:blip r:embed="rId4"/>
          <a:stretch>
            <a:fillRect/>
          </a:stretch>
        </p:blipFill>
        <p:spPr>
          <a:xfrm>
            <a:off x="8385473" y="1691272"/>
            <a:ext cx="3548659" cy="4483230"/>
          </a:xfrm>
          <a:prstGeom prst="rect">
            <a:avLst/>
          </a:prstGeom>
        </p:spPr>
      </p:pic>
    </p:spTree>
    <p:extLst>
      <p:ext uri="{BB962C8B-B14F-4D97-AF65-F5344CB8AC3E}">
        <p14:creationId xmlns:p14="http://schemas.microsoft.com/office/powerpoint/2010/main" val="16129922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B8FE18-86FB-921A-9DCA-83BC9D7414CE}"/>
              </a:ext>
            </a:extLst>
          </p:cNvPr>
          <p:cNvSpPr txBox="1">
            <a:spLocks/>
          </p:cNvSpPr>
          <p:nvPr/>
        </p:nvSpPr>
        <p:spPr>
          <a:xfrm>
            <a:off x="3087271" y="150060"/>
            <a:ext cx="5767544" cy="794476"/>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MUSCULAR DYSTROPHY</a:t>
            </a:r>
            <a:endParaRPr lang="en-IN" sz="3600" dirty="0">
              <a:solidFill>
                <a:srgbClr val="FFFF00"/>
              </a:solidFill>
              <a:latin typeface="Comic Sans MS" panose="030F0702030302020204" pitchFamily="66" charset="0"/>
            </a:endParaRPr>
          </a:p>
        </p:txBody>
      </p:sp>
      <p:sp>
        <p:nvSpPr>
          <p:cNvPr id="4" name="Title 1">
            <a:extLst>
              <a:ext uri="{FF2B5EF4-FFF2-40B4-BE49-F238E27FC236}">
                <a16:creationId xmlns:a16="http://schemas.microsoft.com/office/drawing/2014/main" id="{F0E02F6B-7B08-74EE-ADCB-14491EC1EAA8}"/>
              </a:ext>
            </a:extLst>
          </p:cNvPr>
          <p:cNvSpPr txBox="1">
            <a:spLocks/>
          </p:cNvSpPr>
          <p:nvPr/>
        </p:nvSpPr>
        <p:spPr>
          <a:xfrm>
            <a:off x="327207" y="1169389"/>
            <a:ext cx="6079884" cy="1648763"/>
          </a:xfrm>
          <a:prstGeom prst="rect">
            <a:avLst/>
          </a:prstGeom>
          <a:solidFill>
            <a:srgbClr val="A269C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q"/>
            </a:pPr>
            <a:r>
              <a:rPr lang="en-US" sz="2800" dirty="0">
                <a:solidFill>
                  <a:schemeClr val="bg1"/>
                </a:solidFill>
                <a:latin typeface="+mn-lt"/>
              </a:rPr>
              <a:t>Progressive degeneration of skeletal muscles</a:t>
            </a:r>
          </a:p>
          <a:p>
            <a:pPr marL="457200" indent="-457200">
              <a:buFont typeface="Wingdings" panose="05000000000000000000" pitchFamily="2" charset="2"/>
              <a:buChar char="q"/>
            </a:pPr>
            <a:r>
              <a:rPr lang="en-US" sz="2800" dirty="0">
                <a:solidFill>
                  <a:schemeClr val="bg1"/>
                </a:solidFill>
                <a:latin typeface="+mn-lt"/>
              </a:rPr>
              <a:t>Mostly due to genetic disorder.</a:t>
            </a:r>
            <a:endParaRPr lang="en-IN" sz="2800" dirty="0">
              <a:solidFill>
                <a:schemeClr val="bg1"/>
              </a:solidFill>
              <a:latin typeface="+mn-lt"/>
            </a:endParaRPr>
          </a:p>
        </p:txBody>
      </p:sp>
      <p:pic>
        <p:nvPicPr>
          <p:cNvPr id="5" name="Picture 4">
            <a:extLst>
              <a:ext uri="{FF2B5EF4-FFF2-40B4-BE49-F238E27FC236}">
                <a16:creationId xmlns:a16="http://schemas.microsoft.com/office/drawing/2014/main" id="{29A75E0B-A9BC-A62C-F8F2-5785C27F8BD6}"/>
              </a:ext>
            </a:extLst>
          </p:cNvPr>
          <p:cNvPicPr>
            <a:picLocks noChangeAspect="1"/>
          </p:cNvPicPr>
          <p:nvPr/>
        </p:nvPicPr>
        <p:blipFill>
          <a:blip r:embed="rId2"/>
          <a:stretch>
            <a:fillRect/>
          </a:stretch>
        </p:blipFill>
        <p:spPr>
          <a:xfrm>
            <a:off x="532427" y="3288637"/>
            <a:ext cx="4380236" cy="3202103"/>
          </a:xfrm>
          <a:prstGeom prst="rect">
            <a:avLst/>
          </a:prstGeom>
        </p:spPr>
      </p:pic>
      <p:pic>
        <p:nvPicPr>
          <p:cNvPr id="6" name="Picture 5">
            <a:extLst>
              <a:ext uri="{FF2B5EF4-FFF2-40B4-BE49-F238E27FC236}">
                <a16:creationId xmlns:a16="http://schemas.microsoft.com/office/drawing/2014/main" id="{B9F19874-8851-5AB4-EC27-931C94867178}"/>
              </a:ext>
            </a:extLst>
          </p:cNvPr>
          <p:cNvPicPr>
            <a:picLocks noChangeAspect="1"/>
          </p:cNvPicPr>
          <p:nvPr/>
        </p:nvPicPr>
        <p:blipFill>
          <a:blip r:embed="rId3"/>
          <a:stretch>
            <a:fillRect/>
          </a:stretch>
        </p:blipFill>
        <p:spPr>
          <a:xfrm>
            <a:off x="6601963" y="1548438"/>
            <a:ext cx="4895447" cy="4687471"/>
          </a:xfrm>
          <a:prstGeom prst="rect">
            <a:avLst/>
          </a:prstGeom>
        </p:spPr>
      </p:pic>
    </p:spTree>
    <p:extLst>
      <p:ext uri="{BB962C8B-B14F-4D97-AF65-F5344CB8AC3E}">
        <p14:creationId xmlns:p14="http://schemas.microsoft.com/office/powerpoint/2010/main" val="12206006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A579AE7-3690-610B-CD4A-C86313655E52}"/>
              </a:ext>
            </a:extLst>
          </p:cNvPr>
          <p:cNvSpPr txBox="1">
            <a:spLocks/>
          </p:cNvSpPr>
          <p:nvPr/>
        </p:nvSpPr>
        <p:spPr>
          <a:xfrm>
            <a:off x="4826130" y="105090"/>
            <a:ext cx="2264218" cy="580710"/>
          </a:xfrm>
          <a:prstGeom prst="rect">
            <a:avLst/>
          </a:prstGeom>
          <a:solidFill>
            <a:srgbClr val="002060"/>
          </a:solidFill>
          <a:ln>
            <a:solidFill>
              <a:srgbClr val="FFFF00"/>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TETANY</a:t>
            </a:r>
            <a:endParaRPr lang="en-IN" sz="3600" dirty="0">
              <a:solidFill>
                <a:srgbClr val="FFFF00"/>
              </a:solidFill>
              <a:latin typeface="Comic Sans MS" panose="030F0702030302020204" pitchFamily="66" charset="0"/>
            </a:endParaRPr>
          </a:p>
        </p:txBody>
      </p:sp>
      <p:sp>
        <p:nvSpPr>
          <p:cNvPr id="4" name="Title 1">
            <a:extLst>
              <a:ext uri="{FF2B5EF4-FFF2-40B4-BE49-F238E27FC236}">
                <a16:creationId xmlns:a16="http://schemas.microsoft.com/office/drawing/2014/main" id="{9BC7CAA3-01CE-123C-7733-682D01723441}"/>
              </a:ext>
            </a:extLst>
          </p:cNvPr>
          <p:cNvSpPr txBox="1">
            <a:spLocks/>
          </p:cNvSpPr>
          <p:nvPr/>
        </p:nvSpPr>
        <p:spPr>
          <a:xfrm>
            <a:off x="327207" y="1169389"/>
            <a:ext cx="6718170" cy="1648763"/>
          </a:xfrm>
          <a:prstGeom prst="rect">
            <a:avLst/>
          </a:prstGeom>
          <a:solidFill>
            <a:srgbClr val="A269C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q"/>
            </a:pPr>
            <a:r>
              <a:rPr lang="en-US" sz="2800" dirty="0">
                <a:solidFill>
                  <a:schemeClr val="bg1"/>
                </a:solidFill>
                <a:latin typeface="+mn-lt"/>
              </a:rPr>
              <a:t>It is the rapid spasm in muscle due to low Ca</a:t>
            </a:r>
            <a:r>
              <a:rPr lang="en-US" sz="2800" baseline="30000" dirty="0">
                <a:solidFill>
                  <a:schemeClr val="bg1"/>
                </a:solidFill>
                <a:latin typeface="+mn-lt"/>
              </a:rPr>
              <a:t>2+</a:t>
            </a:r>
            <a:r>
              <a:rPr lang="en-US" sz="2800" dirty="0">
                <a:solidFill>
                  <a:schemeClr val="bg1"/>
                </a:solidFill>
                <a:latin typeface="+mn-lt"/>
              </a:rPr>
              <a:t> in body fluid.</a:t>
            </a:r>
            <a:endParaRPr lang="en-IN" sz="2800" dirty="0">
              <a:solidFill>
                <a:schemeClr val="bg1"/>
              </a:solidFill>
              <a:latin typeface="+mn-lt"/>
            </a:endParaRPr>
          </a:p>
        </p:txBody>
      </p:sp>
      <p:pic>
        <p:nvPicPr>
          <p:cNvPr id="5" name="Picture 4">
            <a:extLst>
              <a:ext uri="{FF2B5EF4-FFF2-40B4-BE49-F238E27FC236}">
                <a16:creationId xmlns:a16="http://schemas.microsoft.com/office/drawing/2014/main" id="{0AA491CA-7C4E-9C7D-81DB-41F773CEBFFF}"/>
              </a:ext>
            </a:extLst>
          </p:cNvPr>
          <p:cNvPicPr>
            <a:picLocks noChangeAspect="1"/>
          </p:cNvPicPr>
          <p:nvPr/>
        </p:nvPicPr>
        <p:blipFill>
          <a:blip r:embed="rId2"/>
          <a:stretch>
            <a:fillRect/>
          </a:stretch>
        </p:blipFill>
        <p:spPr>
          <a:xfrm>
            <a:off x="7205904" y="1533953"/>
            <a:ext cx="4658889" cy="4447122"/>
          </a:xfrm>
          <a:prstGeom prst="rect">
            <a:avLst/>
          </a:prstGeom>
        </p:spPr>
      </p:pic>
    </p:spTree>
    <p:extLst>
      <p:ext uri="{BB962C8B-B14F-4D97-AF65-F5344CB8AC3E}">
        <p14:creationId xmlns:p14="http://schemas.microsoft.com/office/powerpoint/2010/main" val="2844137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1C7814-4BC9-8C5F-E91B-579B6F834309}"/>
              </a:ext>
            </a:extLst>
          </p:cNvPr>
          <p:cNvSpPr txBox="1">
            <a:spLocks/>
          </p:cNvSpPr>
          <p:nvPr/>
        </p:nvSpPr>
        <p:spPr>
          <a:xfrm>
            <a:off x="4691219" y="210020"/>
            <a:ext cx="3028716" cy="752005"/>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ARTHRITIS</a:t>
            </a:r>
            <a:endParaRPr lang="en-IN" sz="3600" dirty="0">
              <a:solidFill>
                <a:srgbClr val="FFFF00"/>
              </a:solidFill>
              <a:latin typeface="Comic Sans MS" panose="030F0702030302020204" pitchFamily="66" charset="0"/>
            </a:endParaRPr>
          </a:p>
        </p:txBody>
      </p:sp>
      <p:sp>
        <p:nvSpPr>
          <p:cNvPr id="4" name="Title 1">
            <a:extLst>
              <a:ext uri="{FF2B5EF4-FFF2-40B4-BE49-F238E27FC236}">
                <a16:creationId xmlns:a16="http://schemas.microsoft.com/office/drawing/2014/main" id="{4E557D27-2B0E-FF27-B60C-5E42262326D8}"/>
              </a:ext>
            </a:extLst>
          </p:cNvPr>
          <p:cNvSpPr txBox="1">
            <a:spLocks/>
          </p:cNvSpPr>
          <p:nvPr/>
        </p:nvSpPr>
        <p:spPr>
          <a:xfrm>
            <a:off x="327207" y="1169389"/>
            <a:ext cx="5219154" cy="884261"/>
          </a:xfrm>
          <a:prstGeom prst="rect">
            <a:avLst/>
          </a:prstGeom>
          <a:solidFill>
            <a:srgbClr val="A269C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q"/>
            </a:pPr>
            <a:r>
              <a:rPr lang="en-US" sz="2800" dirty="0">
                <a:solidFill>
                  <a:schemeClr val="bg1"/>
                </a:solidFill>
                <a:latin typeface="+mn-lt"/>
              </a:rPr>
              <a:t>It is the inflammation of joints.</a:t>
            </a:r>
            <a:endParaRPr lang="en-IN" sz="2800" dirty="0">
              <a:solidFill>
                <a:schemeClr val="bg1"/>
              </a:solidFill>
              <a:latin typeface="+mn-lt"/>
            </a:endParaRPr>
          </a:p>
        </p:txBody>
      </p:sp>
      <p:pic>
        <p:nvPicPr>
          <p:cNvPr id="5" name="Picture 4">
            <a:extLst>
              <a:ext uri="{FF2B5EF4-FFF2-40B4-BE49-F238E27FC236}">
                <a16:creationId xmlns:a16="http://schemas.microsoft.com/office/drawing/2014/main" id="{1DCE7A6E-11D6-3B21-DB40-18D5CB3332F7}"/>
              </a:ext>
            </a:extLst>
          </p:cNvPr>
          <p:cNvPicPr>
            <a:picLocks noChangeAspect="1"/>
          </p:cNvPicPr>
          <p:nvPr/>
        </p:nvPicPr>
        <p:blipFill>
          <a:blip r:embed="rId2"/>
          <a:stretch>
            <a:fillRect/>
          </a:stretch>
        </p:blipFill>
        <p:spPr>
          <a:xfrm>
            <a:off x="6040517" y="1169389"/>
            <a:ext cx="5824276" cy="5364728"/>
          </a:xfrm>
          <a:prstGeom prst="rect">
            <a:avLst/>
          </a:prstGeom>
        </p:spPr>
      </p:pic>
    </p:spTree>
    <p:extLst>
      <p:ext uri="{BB962C8B-B14F-4D97-AF65-F5344CB8AC3E}">
        <p14:creationId xmlns:p14="http://schemas.microsoft.com/office/powerpoint/2010/main" val="5153098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00C0A35-1DFD-0EC3-7B82-792E04954E2A}"/>
              </a:ext>
            </a:extLst>
          </p:cNvPr>
          <p:cNvSpPr txBox="1">
            <a:spLocks/>
          </p:cNvSpPr>
          <p:nvPr/>
        </p:nvSpPr>
        <p:spPr>
          <a:xfrm>
            <a:off x="4571297" y="210020"/>
            <a:ext cx="3988086" cy="809311"/>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OSTEOPOROSIS</a:t>
            </a:r>
            <a:endParaRPr lang="en-IN" sz="3600" dirty="0">
              <a:solidFill>
                <a:srgbClr val="FFFF00"/>
              </a:solidFill>
              <a:latin typeface="Comic Sans MS" panose="030F0702030302020204" pitchFamily="66" charset="0"/>
            </a:endParaRPr>
          </a:p>
        </p:txBody>
      </p:sp>
      <p:sp>
        <p:nvSpPr>
          <p:cNvPr id="4" name="Title 1">
            <a:extLst>
              <a:ext uri="{FF2B5EF4-FFF2-40B4-BE49-F238E27FC236}">
                <a16:creationId xmlns:a16="http://schemas.microsoft.com/office/drawing/2014/main" id="{A4C313D5-4925-71A4-FAC8-C007F4AAFF46}"/>
              </a:ext>
            </a:extLst>
          </p:cNvPr>
          <p:cNvSpPr txBox="1">
            <a:spLocks/>
          </p:cNvSpPr>
          <p:nvPr/>
        </p:nvSpPr>
        <p:spPr>
          <a:xfrm>
            <a:off x="354866" y="1233180"/>
            <a:ext cx="5998642" cy="2638113"/>
          </a:xfrm>
          <a:prstGeom prst="rect">
            <a:avLst/>
          </a:prstGeom>
          <a:solidFill>
            <a:srgbClr val="A269C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q"/>
            </a:pPr>
            <a:r>
              <a:rPr lang="en-US" sz="2800" dirty="0">
                <a:solidFill>
                  <a:schemeClr val="bg1"/>
                </a:solidFill>
                <a:latin typeface="+mn-lt"/>
              </a:rPr>
              <a:t>Age-related disorder characterized by decreased bone mass and increased chances of fractures.</a:t>
            </a:r>
          </a:p>
          <a:p>
            <a:pPr marL="457200" indent="-457200">
              <a:buFont typeface="Wingdings" panose="05000000000000000000" pitchFamily="2" charset="2"/>
              <a:buChar char="q"/>
            </a:pPr>
            <a:r>
              <a:rPr lang="en-US" sz="2800" dirty="0">
                <a:solidFill>
                  <a:schemeClr val="bg1"/>
                </a:solidFill>
                <a:latin typeface="+mn-lt"/>
              </a:rPr>
              <a:t>Decreased level of estrogen is a common cause.</a:t>
            </a:r>
            <a:endParaRPr lang="en-IN" sz="2800" dirty="0">
              <a:solidFill>
                <a:schemeClr val="bg1"/>
              </a:solidFill>
              <a:latin typeface="+mn-lt"/>
            </a:endParaRPr>
          </a:p>
        </p:txBody>
      </p:sp>
      <p:pic>
        <p:nvPicPr>
          <p:cNvPr id="6" name="Picture 5">
            <a:extLst>
              <a:ext uri="{FF2B5EF4-FFF2-40B4-BE49-F238E27FC236}">
                <a16:creationId xmlns:a16="http://schemas.microsoft.com/office/drawing/2014/main" id="{5E70A398-C678-3B6A-C07C-754A165202C8}"/>
              </a:ext>
            </a:extLst>
          </p:cNvPr>
          <p:cNvPicPr>
            <a:picLocks noChangeAspect="1"/>
          </p:cNvPicPr>
          <p:nvPr/>
        </p:nvPicPr>
        <p:blipFill>
          <a:blip r:embed="rId2"/>
          <a:stretch>
            <a:fillRect/>
          </a:stretch>
        </p:blipFill>
        <p:spPr>
          <a:xfrm>
            <a:off x="6773670" y="1233180"/>
            <a:ext cx="5063464" cy="4822845"/>
          </a:xfrm>
          <a:prstGeom prst="rect">
            <a:avLst/>
          </a:prstGeom>
        </p:spPr>
      </p:pic>
    </p:spTree>
    <p:extLst>
      <p:ext uri="{BB962C8B-B14F-4D97-AF65-F5344CB8AC3E}">
        <p14:creationId xmlns:p14="http://schemas.microsoft.com/office/powerpoint/2010/main" val="95309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89CA639-C660-2045-A951-66DD7AB82B45}"/>
              </a:ext>
            </a:extLst>
          </p:cNvPr>
          <p:cNvSpPr txBox="1">
            <a:spLocks/>
          </p:cNvSpPr>
          <p:nvPr/>
        </p:nvSpPr>
        <p:spPr>
          <a:xfrm>
            <a:off x="342197" y="1409076"/>
            <a:ext cx="5998642" cy="1214204"/>
          </a:xfrm>
          <a:prstGeom prst="rect">
            <a:avLst/>
          </a:prstGeom>
          <a:solidFill>
            <a:srgbClr val="A269C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q"/>
            </a:pPr>
            <a:r>
              <a:rPr lang="en-US" sz="2800" dirty="0">
                <a:solidFill>
                  <a:schemeClr val="bg1"/>
                </a:solidFill>
                <a:latin typeface="+mn-lt"/>
              </a:rPr>
              <a:t>It is the information of joints due to accumulation of uric acid crystals.</a:t>
            </a:r>
            <a:endParaRPr lang="en-IN" sz="2800" dirty="0">
              <a:solidFill>
                <a:schemeClr val="bg1"/>
              </a:solidFill>
              <a:latin typeface="+mn-lt"/>
            </a:endParaRPr>
          </a:p>
        </p:txBody>
      </p:sp>
      <p:sp>
        <p:nvSpPr>
          <p:cNvPr id="4" name="Title 1">
            <a:extLst>
              <a:ext uri="{FF2B5EF4-FFF2-40B4-BE49-F238E27FC236}">
                <a16:creationId xmlns:a16="http://schemas.microsoft.com/office/drawing/2014/main" id="{6D9B8112-A7EB-1694-F4FE-30E2CD0DFE98}"/>
              </a:ext>
            </a:extLst>
          </p:cNvPr>
          <p:cNvSpPr txBox="1">
            <a:spLocks/>
          </p:cNvSpPr>
          <p:nvPr/>
        </p:nvSpPr>
        <p:spPr>
          <a:xfrm>
            <a:off x="5680569" y="105089"/>
            <a:ext cx="1629634" cy="809311"/>
          </a:xfrm>
          <a:prstGeom prst="rect">
            <a:avLst/>
          </a:prstGeom>
          <a:solidFill>
            <a:srgbClr val="002060"/>
          </a:solidFill>
          <a:ln>
            <a:solidFill>
              <a:srgbClr val="FFFF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00"/>
                </a:solidFill>
                <a:latin typeface="Comic Sans MS" panose="030F0702030302020204" pitchFamily="66" charset="0"/>
              </a:rPr>
              <a:t>GOUT</a:t>
            </a:r>
            <a:endParaRPr lang="en-IN" sz="3600" dirty="0">
              <a:solidFill>
                <a:srgbClr val="FFFF00"/>
              </a:solidFill>
              <a:latin typeface="Comic Sans MS" panose="030F0702030302020204" pitchFamily="66" charset="0"/>
            </a:endParaRPr>
          </a:p>
        </p:txBody>
      </p:sp>
      <p:pic>
        <p:nvPicPr>
          <p:cNvPr id="5" name="Picture 4">
            <a:extLst>
              <a:ext uri="{FF2B5EF4-FFF2-40B4-BE49-F238E27FC236}">
                <a16:creationId xmlns:a16="http://schemas.microsoft.com/office/drawing/2014/main" id="{1CDE8AA5-FA80-C403-A6BC-B7B230ED4A03}"/>
              </a:ext>
            </a:extLst>
          </p:cNvPr>
          <p:cNvPicPr>
            <a:picLocks noChangeAspect="1"/>
          </p:cNvPicPr>
          <p:nvPr/>
        </p:nvPicPr>
        <p:blipFill>
          <a:blip r:embed="rId2"/>
          <a:stretch>
            <a:fillRect/>
          </a:stretch>
        </p:blipFill>
        <p:spPr>
          <a:xfrm>
            <a:off x="6705585" y="1409076"/>
            <a:ext cx="5144218" cy="4810796"/>
          </a:xfrm>
          <a:prstGeom prst="rect">
            <a:avLst/>
          </a:prstGeom>
        </p:spPr>
      </p:pic>
    </p:spTree>
    <p:extLst>
      <p:ext uri="{BB962C8B-B14F-4D97-AF65-F5344CB8AC3E}">
        <p14:creationId xmlns:p14="http://schemas.microsoft.com/office/powerpoint/2010/main" val="30725113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C576561-858B-D89D-DC57-B242F23B5E8A}"/>
              </a:ext>
            </a:extLst>
          </p:cNvPr>
          <p:cNvSpPr>
            <a:spLocks noGrp="1"/>
          </p:cNvSpPr>
          <p:nvPr>
            <p:ph type="title"/>
          </p:nvPr>
        </p:nvSpPr>
        <p:spPr>
          <a:xfrm>
            <a:off x="333725" y="357624"/>
            <a:ext cx="10959334" cy="6296760"/>
          </a:xfrm>
        </p:spPr>
        <p:txBody>
          <a:bodyPr>
            <a:normAutofit/>
          </a:bodyPr>
          <a:lstStyle/>
          <a:p>
            <a:r>
              <a:rPr lang="en-US" sz="2800" dirty="0">
                <a:solidFill>
                  <a:schemeClr val="bg1"/>
                </a:solidFill>
                <a:latin typeface="+mn-lt"/>
              </a:rPr>
              <a:t>18.	Out of X Pairs of ribs in humans, only ‘Y’ pairs are true ribs. Select 	the option that correctly represents values of X and Y and provides 	their explanation.</a:t>
            </a:r>
            <a:br>
              <a:rPr lang="en-US" sz="2800" dirty="0">
                <a:solidFill>
                  <a:schemeClr val="bg1"/>
                </a:solidFill>
                <a:latin typeface="+mn-lt"/>
              </a:rPr>
            </a:br>
            <a:r>
              <a:rPr lang="en-US" sz="2800" dirty="0">
                <a:solidFill>
                  <a:schemeClr val="bg1"/>
                </a:solidFill>
                <a:latin typeface="+mn-lt"/>
              </a:rPr>
              <a:t>	1. X – 12, Y – 7 true ribs are attached dorsally to vertebral column 	and ventrally to the sternum.</a:t>
            </a:r>
            <a:br>
              <a:rPr lang="en-US" sz="2800" dirty="0">
                <a:solidFill>
                  <a:schemeClr val="bg1"/>
                </a:solidFill>
                <a:latin typeface="+mn-lt"/>
              </a:rPr>
            </a:br>
            <a:r>
              <a:rPr lang="en-US" sz="2800" dirty="0">
                <a:solidFill>
                  <a:schemeClr val="bg1"/>
                </a:solidFill>
                <a:latin typeface="+mn-lt"/>
              </a:rPr>
              <a:t>	2. X = 12, Y = 5 true ribs are attached dorsally to vertebral column 	and sternum on the two ends.</a:t>
            </a:r>
            <a:br>
              <a:rPr lang="en-US" sz="2800" dirty="0">
                <a:solidFill>
                  <a:schemeClr val="bg1"/>
                </a:solidFill>
                <a:latin typeface="+mn-lt"/>
              </a:rPr>
            </a:br>
            <a:r>
              <a:rPr lang="en-US" sz="2800" dirty="0">
                <a:solidFill>
                  <a:schemeClr val="bg1"/>
                </a:solidFill>
                <a:latin typeface="+mn-lt"/>
              </a:rPr>
              <a:t>	3. X = 24, Y = 7 true ribs are dorsal attached to vertebral column but 	are free on ventral side.</a:t>
            </a:r>
            <a:br>
              <a:rPr lang="en-US" sz="2800" dirty="0">
                <a:solidFill>
                  <a:schemeClr val="bg1"/>
                </a:solidFill>
                <a:latin typeface="+mn-lt"/>
              </a:rPr>
            </a:br>
            <a:r>
              <a:rPr lang="en-US" sz="2800" dirty="0">
                <a:solidFill>
                  <a:schemeClr val="bg1"/>
                </a:solidFill>
                <a:latin typeface="+mn-lt"/>
              </a:rPr>
              <a:t>	4. X = 24, Y = 12 true ribs are dorsal attached to vertebral column 	but are free on ventral side.</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19.	True ribs are</a:t>
            </a:r>
            <a:br>
              <a:rPr lang="en-US" sz="2800" dirty="0">
                <a:solidFill>
                  <a:schemeClr val="bg1"/>
                </a:solidFill>
                <a:latin typeface="+mn-lt"/>
              </a:rPr>
            </a:br>
            <a:r>
              <a:rPr lang="en-US" sz="2800" dirty="0">
                <a:solidFill>
                  <a:schemeClr val="bg1"/>
                </a:solidFill>
                <a:latin typeface="+mn-lt"/>
              </a:rPr>
              <a:t>	1. </a:t>
            </a:r>
            <a:r>
              <a:rPr lang="en-US" sz="2800" dirty="0" err="1">
                <a:solidFill>
                  <a:schemeClr val="bg1"/>
                </a:solidFill>
                <a:latin typeface="+mn-lt"/>
              </a:rPr>
              <a:t>Unicephalic</a:t>
            </a:r>
            <a:r>
              <a:rPr lang="en-US" sz="2800" dirty="0">
                <a:solidFill>
                  <a:schemeClr val="bg1"/>
                </a:solidFill>
                <a:latin typeface="+mn-lt"/>
              </a:rPr>
              <a:t>				2. bicephalic</a:t>
            </a:r>
            <a:br>
              <a:rPr lang="en-US" sz="2800" dirty="0">
                <a:solidFill>
                  <a:schemeClr val="bg1"/>
                </a:solidFill>
                <a:latin typeface="+mn-lt"/>
              </a:rPr>
            </a:br>
            <a:r>
              <a:rPr lang="en-US" sz="2800" dirty="0">
                <a:solidFill>
                  <a:schemeClr val="bg1"/>
                </a:solidFill>
                <a:latin typeface="+mn-lt"/>
              </a:rPr>
              <a:t>	3. tricephalic				4. tetra cephalic</a:t>
            </a:r>
            <a:endParaRPr lang="en-IN" sz="2800" dirty="0">
              <a:solidFill>
                <a:schemeClr val="bg1"/>
              </a:solidFill>
              <a:latin typeface="+mn-lt"/>
            </a:endParaRPr>
          </a:p>
        </p:txBody>
      </p:sp>
    </p:spTree>
    <p:extLst>
      <p:ext uri="{BB962C8B-B14F-4D97-AF65-F5344CB8AC3E}">
        <p14:creationId xmlns:p14="http://schemas.microsoft.com/office/powerpoint/2010/main" val="4497345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E76A3F6-90C7-0AA4-5E2F-11C244A8D6BD}"/>
              </a:ext>
            </a:extLst>
          </p:cNvPr>
          <p:cNvSpPr>
            <a:spLocks noGrp="1"/>
          </p:cNvSpPr>
          <p:nvPr>
            <p:ph type="title"/>
          </p:nvPr>
        </p:nvSpPr>
        <p:spPr>
          <a:xfrm>
            <a:off x="333725" y="357624"/>
            <a:ext cx="10959334" cy="6296760"/>
          </a:xfrm>
        </p:spPr>
        <p:txBody>
          <a:bodyPr>
            <a:normAutofit/>
          </a:bodyPr>
          <a:lstStyle/>
          <a:p>
            <a:r>
              <a:rPr lang="en-US" sz="2800" dirty="0">
                <a:solidFill>
                  <a:schemeClr val="bg1"/>
                </a:solidFill>
                <a:latin typeface="+mn-lt"/>
              </a:rPr>
              <a:t>20.	</a:t>
            </a:r>
            <a:r>
              <a:rPr lang="en-US" sz="2800" dirty="0" err="1">
                <a:solidFill>
                  <a:schemeClr val="bg1"/>
                </a:solidFill>
                <a:latin typeface="+mn-lt"/>
              </a:rPr>
              <a:t>Vertebrochondral</a:t>
            </a:r>
            <a:r>
              <a:rPr lang="en-US" sz="2800" dirty="0">
                <a:solidFill>
                  <a:schemeClr val="bg1"/>
                </a:solidFill>
                <a:latin typeface="+mn-lt"/>
              </a:rPr>
              <a:t> ribs are</a:t>
            </a:r>
            <a:br>
              <a:rPr lang="en-US" sz="2800" dirty="0">
                <a:solidFill>
                  <a:schemeClr val="bg1"/>
                </a:solidFill>
                <a:latin typeface="+mn-lt"/>
              </a:rPr>
            </a:br>
            <a:r>
              <a:rPr lang="en-US" sz="2800" dirty="0">
                <a:solidFill>
                  <a:schemeClr val="bg1"/>
                </a:solidFill>
                <a:latin typeface="+mn-lt"/>
              </a:rPr>
              <a:t>	1. 1</a:t>
            </a:r>
            <a:r>
              <a:rPr lang="en-US" sz="2800" baseline="30000" dirty="0">
                <a:solidFill>
                  <a:schemeClr val="bg1"/>
                </a:solidFill>
                <a:latin typeface="+mn-lt"/>
              </a:rPr>
              <a:t>st</a:t>
            </a:r>
            <a:r>
              <a:rPr lang="en-US" sz="2800" dirty="0">
                <a:solidFill>
                  <a:schemeClr val="bg1"/>
                </a:solidFill>
                <a:latin typeface="+mn-lt"/>
              </a:rPr>
              <a:t> to 7</a:t>
            </a:r>
            <a:r>
              <a:rPr lang="en-US" sz="2800" baseline="30000" dirty="0">
                <a:solidFill>
                  <a:schemeClr val="bg1"/>
                </a:solidFill>
                <a:latin typeface="+mn-lt"/>
              </a:rPr>
              <a:t>th</a:t>
            </a:r>
            <a:r>
              <a:rPr lang="en-US" sz="2800" dirty="0">
                <a:solidFill>
                  <a:schemeClr val="bg1"/>
                </a:solidFill>
                <a:latin typeface="+mn-lt"/>
              </a:rPr>
              <a:t> pairs of ribs</a:t>
            </a:r>
            <a:br>
              <a:rPr lang="en-US" sz="2800" dirty="0">
                <a:solidFill>
                  <a:schemeClr val="bg1"/>
                </a:solidFill>
                <a:latin typeface="+mn-lt"/>
              </a:rPr>
            </a:br>
            <a:r>
              <a:rPr lang="en-US" sz="2800" dirty="0">
                <a:solidFill>
                  <a:schemeClr val="bg1"/>
                </a:solidFill>
                <a:latin typeface="+mn-lt"/>
              </a:rPr>
              <a:t>	2. 8</a:t>
            </a:r>
            <a:r>
              <a:rPr lang="en-US" sz="2800" baseline="30000" dirty="0">
                <a:solidFill>
                  <a:schemeClr val="bg1"/>
                </a:solidFill>
                <a:latin typeface="+mn-lt"/>
              </a:rPr>
              <a:t>th</a:t>
            </a:r>
            <a:r>
              <a:rPr lang="en-US" sz="2800" dirty="0">
                <a:solidFill>
                  <a:schemeClr val="bg1"/>
                </a:solidFill>
                <a:latin typeface="+mn-lt"/>
              </a:rPr>
              <a:t>, 9</a:t>
            </a:r>
            <a:r>
              <a:rPr lang="en-US" sz="2800" baseline="30000" dirty="0">
                <a:solidFill>
                  <a:schemeClr val="bg1"/>
                </a:solidFill>
                <a:latin typeface="+mn-lt"/>
              </a:rPr>
              <a:t>th</a:t>
            </a:r>
            <a:r>
              <a:rPr lang="en-US" sz="2800" dirty="0">
                <a:solidFill>
                  <a:schemeClr val="bg1"/>
                </a:solidFill>
                <a:latin typeface="+mn-lt"/>
              </a:rPr>
              <a:t> and 10</a:t>
            </a:r>
            <a:r>
              <a:rPr lang="en-US" sz="2800" baseline="30000" dirty="0">
                <a:solidFill>
                  <a:schemeClr val="bg1"/>
                </a:solidFill>
                <a:latin typeface="+mn-lt"/>
              </a:rPr>
              <a:t>th</a:t>
            </a:r>
            <a:r>
              <a:rPr lang="en-US" sz="2800" dirty="0">
                <a:solidFill>
                  <a:schemeClr val="bg1"/>
                </a:solidFill>
                <a:latin typeface="+mn-lt"/>
              </a:rPr>
              <a:t> pairs of ribs</a:t>
            </a:r>
            <a:br>
              <a:rPr lang="en-US" sz="2800" dirty="0">
                <a:solidFill>
                  <a:schemeClr val="bg1"/>
                </a:solidFill>
                <a:latin typeface="+mn-lt"/>
              </a:rPr>
            </a:br>
            <a:r>
              <a:rPr lang="en-US" sz="2800" dirty="0">
                <a:solidFill>
                  <a:schemeClr val="bg1"/>
                </a:solidFill>
                <a:latin typeface="+mn-lt"/>
              </a:rPr>
              <a:t>	3. 11</a:t>
            </a:r>
            <a:r>
              <a:rPr lang="en-US" sz="2800" baseline="30000" dirty="0">
                <a:solidFill>
                  <a:schemeClr val="bg1"/>
                </a:solidFill>
                <a:latin typeface="+mn-lt"/>
              </a:rPr>
              <a:t>th</a:t>
            </a:r>
            <a:r>
              <a:rPr lang="en-US" sz="2800" dirty="0">
                <a:solidFill>
                  <a:schemeClr val="bg1"/>
                </a:solidFill>
                <a:latin typeface="+mn-lt"/>
              </a:rPr>
              <a:t> and 12</a:t>
            </a:r>
            <a:r>
              <a:rPr lang="en-US" sz="2800" baseline="30000" dirty="0">
                <a:solidFill>
                  <a:schemeClr val="bg1"/>
                </a:solidFill>
                <a:latin typeface="+mn-lt"/>
              </a:rPr>
              <a:t>th</a:t>
            </a:r>
            <a:r>
              <a:rPr lang="en-US" sz="2800" dirty="0">
                <a:solidFill>
                  <a:schemeClr val="bg1"/>
                </a:solidFill>
                <a:latin typeface="+mn-lt"/>
              </a:rPr>
              <a:t> pairs of ribs</a:t>
            </a:r>
            <a:br>
              <a:rPr lang="en-US" sz="2800" dirty="0">
                <a:solidFill>
                  <a:schemeClr val="bg1"/>
                </a:solidFill>
                <a:latin typeface="+mn-lt"/>
              </a:rPr>
            </a:br>
            <a:r>
              <a:rPr lang="en-US" sz="2800" dirty="0">
                <a:solidFill>
                  <a:schemeClr val="bg1"/>
                </a:solidFill>
                <a:latin typeface="+mn-lt"/>
              </a:rPr>
              <a:t>	4. 9</a:t>
            </a:r>
            <a:r>
              <a:rPr lang="en-US" sz="2800" baseline="30000" dirty="0">
                <a:solidFill>
                  <a:schemeClr val="bg1"/>
                </a:solidFill>
                <a:latin typeface="+mn-lt"/>
              </a:rPr>
              <a:t>th</a:t>
            </a:r>
            <a:r>
              <a:rPr lang="en-US" sz="2800" dirty="0">
                <a:solidFill>
                  <a:schemeClr val="bg1"/>
                </a:solidFill>
                <a:latin typeface="+mn-lt"/>
              </a:rPr>
              <a:t> and 11</a:t>
            </a:r>
            <a:r>
              <a:rPr lang="en-US" sz="2800" baseline="30000" dirty="0">
                <a:solidFill>
                  <a:schemeClr val="bg1"/>
                </a:solidFill>
                <a:latin typeface="+mn-lt"/>
              </a:rPr>
              <a:t>th</a:t>
            </a:r>
            <a:r>
              <a:rPr lang="en-US" sz="2800" dirty="0">
                <a:solidFill>
                  <a:schemeClr val="bg1"/>
                </a:solidFill>
                <a:latin typeface="+mn-lt"/>
              </a:rPr>
              <a:t> pairs of ribs</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21.	Identify the longest bone among the following.</a:t>
            </a:r>
            <a:br>
              <a:rPr lang="en-US" sz="2800" dirty="0">
                <a:solidFill>
                  <a:schemeClr val="bg1"/>
                </a:solidFill>
                <a:latin typeface="+mn-lt"/>
              </a:rPr>
            </a:br>
            <a:r>
              <a:rPr lang="en-US" sz="2800" dirty="0">
                <a:solidFill>
                  <a:schemeClr val="bg1"/>
                </a:solidFill>
                <a:latin typeface="+mn-lt"/>
              </a:rPr>
              <a:t>	1. Patella		2. Clavicle		3. Femur		4. Ulna</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22.	Each half of pectoral girdle consists of</a:t>
            </a:r>
            <a:br>
              <a:rPr lang="en-US" sz="2800" dirty="0">
                <a:solidFill>
                  <a:schemeClr val="bg1"/>
                </a:solidFill>
                <a:latin typeface="+mn-lt"/>
              </a:rPr>
            </a:br>
            <a:r>
              <a:rPr lang="en-US" sz="2800" dirty="0">
                <a:solidFill>
                  <a:schemeClr val="bg1"/>
                </a:solidFill>
                <a:latin typeface="+mn-lt"/>
              </a:rPr>
              <a:t>	1. ilium and ischium		2. scapula and clavicle</a:t>
            </a:r>
            <a:br>
              <a:rPr lang="en-US" sz="2800" dirty="0">
                <a:solidFill>
                  <a:schemeClr val="bg1"/>
                </a:solidFill>
                <a:latin typeface="+mn-lt"/>
              </a:rPr>
            </a:br>
            <a:r>
              <a:rPr lang="en-US" sz="2800" dirty="0">
                <a:solidFill>
                  <a:schemeClr val="bg1"/>
                </a:solidFill>
                <a:latin typeface="+mn-lt"/>
              </a:rPr>
              <a:t>	3. femur and pubis			4. maxilla and mandible</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23.	The articulation of the lower limbs with the axial skeleton is done by</a:t>
            </a:r>
            <a:br>
              <a:rPr lang="en-US" sz="2800" dirty="0">
                <a:solidFill>
                  <a:schemeClr val="bg1"/>
                </a:solidFill>
                <a:latin typeface="+mn-lt"/>
              </a:rPr>
            </a:br>
            <a:r>
              <a:rPr lang="en-US" sz="2800" dirty="0">
                <a:solidFill>
                  <a:schemeClr val="bg1"/>
                </a:solidFill>
                <a:latin typeface="+mn-lt"/>
              </a:rPr>
              <a:t>	1. pectoral girdle			2. pelvic girdle</a:t>
            </a:r>
            <a:br>
              <a:rPr lang="en-US" sz="2800" dirty="0">
                <a:solidFill>
                  <a:schemeClr val="bg1"/>
                </a:solidFill>
                <a:latin typeface="+mn-lt"/>
              </a:rPr>
            </a:br>
            <a:r>
              <a:rPr lang="en-US" sz="2800" dirty="0">
                <a:solidFill>
                  <a:schemeClr val="bg1"/>
                </a:solidFill>
                <a:latin typeface="+mn-lt"/>
              </a:rPr>
              <a:t>	3. appendicular skeleton		4. occipital bone</a:t>
            </a:r>
            <a:endParaRPr lang="en-IN" sz="2800" dirty="0">
              <a:solidFill>
                <a:schemeClr val="bg1"/>
              </a:solidFill>
              <a:latin typeface="+mn-lt"/>
            </a:endParaRPr>
          </a:p>
        </p:txBody>
      </p:sp>
    </p:spTree>
    <p:extLst>
      <p:ext uri="{BB962C8B-B14F-4D97-AF65-F5344CB8AC3E}">
        <p14:creationId xmlns:p14="http://schemas.microsoft.com/office/powerpoint/2010/main" val="30591637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AA92618-6883-1BFA-49EB-63C573DE917B}"/>
              </a:ext>
            </a:extLst>
          </p:cNvPr>
          <p:cNvSpPr>
            <a:spLocks noGrp="1"/>
          </p:cNvSpPr>
          <p:nvPr>
            <p:ph type="title"/>
          </p:nvPr>
        </p:nvSpPr>
        <p:spPr>
          <a:xfrm>
            <a:off x="273764" y="147761"/>
            <a:ext cx="10959334" cy="6296760"/>
          </a:xfrm>
        </p:spPr>
        <p:txBody>
          <a:bodyPr>
            <a:normAutofit/>
          </a:bodyPr>
          <a:lstStyle/>
          <a:p>
            <a:r>
              <a:rPr lang="en-US" sz="2800" dirty="0">
                <a:solidFill>
                  <a:schemeClr val="bg1"/>
                </a:solidFill>
                <a:latin typeface="+mn-lt"/>
              </a:rPr>
              <a:t>24.	Scapula, the large triangular bone is situated between</a:t>
            </a:r>
            <a:br>
              <a:rPr lang="en-US" sz="2800" dirty="0">
                <a:solidFill>
                  <a:schemeClr val="bg1"/>
                </a:solidFill>
                <a:latin typeface="+mn-lt"/>
              </a:rPr>
            </a:br>
            <a:r>
              <a:rPr lang="en-US" sz="2800" dirty="0">
                <a:solidFill>
                  <a:schemeClr val="bg1"/>
                </a:solidFill>
                <a:latin typeface="+mn-lt"/>
              </a:rPr>
              <a:t>	1. second rib and fifth rib</a:t>
            </a:r>
            <a:br>
              <a:rPr lang="en-US" sz="2800" dirty="0">
                <a:solidFill>
                  <a:schemeClr val="bg1"/>
                </a:solidFill>
                <a:latin typeface="+mn-lt"/>
              </a:rPr>
            </a:br>
            <a:r>
              <a:rPr lang="en-US" sz="2800" dirty="0">
                <a:solidFill>
                  <a:schemeClr val="bg1"/>
                </a:solidFill>
                <a:latin typeface="+mn-lt"/>
              </a:rPr>
              <a:t>	2. second rib and seventh rib</a:t>
            </a:r>
            <a:br>
              <a:rPr lang="en-US" sz="2800" dirty="0">
                <a:solidFill>
                  <a:schemeClr val="bg1"/>
                </a:solidFill>
                <a:latin typeface="+mn-lt"/>
              </a:rPr>
            </a:br>
            <a:r>
              <a:rPr lang="en-US" sz="2800" dirty="0">
                <a:solidFill>
                  <a:schemeClr val="bg1"/>
                </a:solidFill>
                <a:latin typeface="+mn-lt"/>
              </a:rPr>
              <a:t>	3. first rib and fifth rib</a:t>
            </a:r>
            <a:br>
              <a:rPr lang="en-US" sz="2800" dirty="0">
                <a:solidFill>
                  <a:schemeClr val="bg1"/>
                </a:solidFill>
                <a:latin typeface="+mn-lt"/>
              </a:rPr>
            </a:br>
            <a:r>
              <a:rPr lang="en-US" sz="2800" dirty="0">
                <a:solidFill>
                  <a:schemeClr val="bg1"/>
                </a:solidFill>
                <a:latin typeface="+mn-lt"/>
              </a:rPr>
              <a:t>	4. first rib and seventh rib</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25.	Joints refer to an articulation between</a:t>
            </a:r>
            <a:br>
              <a:rPr lang="en-US" sz="2800" dirty="0">
                <a:solidFill>
                  <a:schemeClr val="bg1"/>
                </a:solidFill>
                <a:latin typeface="+mn-lt"/>
              </a:rPr>
            </a:br>
            <a:r>
              <a:rPr lang="en-US" sz="2800" dirty="0">
                <a:solidFill>
                  <a:schemeClr val="bg1"/>
                </a:solidFill>
                <a:latin typeface="+mn-lt"/>
              </a:rPr>
              <a:t>	1. bones and tendons		2. two or more bones</a:t>
            </a:r>
            <a:br>
              <a:rPr lang="en-US" sz="2800" dirty="0">
                <a:solidFill>
                  <a:schemeClr val="bg1"/>
                </a:solidFill>
                <a:latin typeface="+mn-lt"/>
              </a:rPr>
            </a:br>
            <a:r>
              <a:rPr lang="en-US" sz="2800" dirty="0">
                <a:solidFill>
                  <a:schemeClr val="bg1"/>
                </a:solidFill>
                <a:latin typeface="+mn-lt"/>
              </a:rPr>
              <a:t>	3. bones and cartilage		4. both 2 and 3</a:t>
            </a:r>
            <a:br>
              <a:rPr lang="en-US" sz="2800" dirty="0">
                <a:solidFill>
                  <a:schemeClr val="bg1"/>
                </a:solidFill>
                <a:latin typeface="+mn-lt"/>
              </a:rPr>
            </a:br>
            <a:br>
              <a:rPr lang="en-US" sz="2800" dirty="0">
                <a:solidFill>
                  <a:schemeClr val="bg1"/>
                </a:solidFill>
                <a:latin typeface="+mn-lt"/>
              </a:rPr>
            </a:br>
            <a:r>
              <a:rPr lang="en-US" sz="2800" dirty="0">
                <a:solidFill>
                  <a:schemeClr val="bg1"/>
                </a:solidFill>
                <a:latin typeface="+mn-lt"/>
              </a:rPr>
              <a:t>26.	Which of the following hormones can play a significant role in 	osteoporosis?</a:t>
            </a:r>
            <a:br>
              <a:rPr lang="en-US" sz="2800" dirty="0">
                <a:solidFill>
                  <a:schemeClr val="bg1"/>
                </a:solidFill>
                <a:latin typeface="+mn-lt"/>
              </a:rPr>
            </a:br>
            <a:r>
              <a:rPr lang="en-US" sz="2800" dirty="0">
                <a:solidFill>
                  <a:schemeClr val="bg1"/>
                </a:solidFill>
                <a:latin typeface="+mn-lt"/>
              </a:rPr>
              <a:t>	1. Estrogen and parathyroid hormone</a:t>
            </a:r>
            <a:br>
              <a:rPr lang="en-US" sz="2800" dirty="0">
                <a:solidFill>
                  <a:schemeClr val="bg1"/>
                </a:solidFill>
                <a:latin typeface="+mn-lt"/>
              </a:rPr>
            </a:br>
            <a:r>
              <a:rPr lang="en-US" sz="2800" dirty="0">
                <a:solidFill>
                  <a:schemeClr val="bg1"/>
                </a:solidFill>
                <a:latin typeface="+mn-lt"/>
              </a:rPr>
              <a:t>	2. Progesterone and Aldosterone</a:t>
            </a:r>
            <a:br>
              <a:rPr lang="en-US" sz="2800" dirty="0">
                <a:solidFill>
                  <a:schemeClr val="bg1"/>
                </a:solidFill>
                <a:latin typeface="+mn-lt"/>
              </a:rPr>
            </a:br>
            <a:r>
              <a:rPr lang="en-US" sz="2800" dirty="0">
                <a:solidFill>
                  <a:schemeClr val="bg1"/>
                </a:solidFill>
                <a:latin typeface="+mn-lt"/>
              </a:rPr>
              <a:t>	3. Aldosterone and Prolactin</a:t>
            </a:r>
            <a:br>
              <a:rPr lang="en-US" sz="2800" dirty="0">
                <a:solidFill>
                  <a:schemeClr val="bg1"/>
                </a:solidFill>
                <a:latin typeface="+mn-lt"/>
              </a:rPr>
            </a:br>
            <a:r>
              <a:rPr lang="en-US" sz="2800" dirty="0">
                <a:solidFill>
                  <a:schemeClr val="bg1"/>
                </a:solidFill>
                <a:latin typeface="+mn-lt"/>
              </a:rPr>
              <a:t>	4. Parathyroid hormone and Prolactin</a:t>
            </a:r>
            <a:endParaRPr lang="en-IN" sz="2800" dirty="0">
              <a:solidFill>
                <a:schemeClr val="bg1"/>
              </a:solidFill>
              <a:latin typeface="+mn-lt"/>
            </a:endParaRPr>
          </a:p>
        </p:txBody>
      </p:sp>
    </p:spTree>
    <p:extLst>
      <p:ext uri="{BB962C8B-B14F-4D97-AF65-F5344CB8AC3E}">
        <p14:creationId xmlns:p14="http://schemas.microsoft.com/office/powerpoint/2010/main" val="32908598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FD77D7B-F311-1973-BCC2-7A75B5A76AA2}"/>
              </a:ext>
            </a:extLst>
          </p:cNvPr>
          <p:cNvSpPr txBox="1"/>
          <p:nvPr/>
        </p:nvSpPr>
        <p:spPr>
          <a:xfrm>
            <a:off x="398801" y="577188"/>
            <a:ext cx="10907374" cy="4924425"/>
          </a:xfrm>
          <a:prstGeom prst="rect">
            <a:avLst/>
          </a:prstGeom>
          <a:noFill/>
        </p:spPr>
        <p:txBody>
          <a:bodyPr wrap="square">
            <a:spAutoFit/>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27.	Fill up the blanks (</a:t>
            </a:r>
            <a:r>
              <a:rPr lang="en-US" sz="2800" dirty="0" err="1">
                <a:solidFill>
                  <a:schemeClr val="bg1"/>
                </a:solidFill>
                <a:latin typeface="Calibri" panose="020F0502020204030204" pitchFamily="34" charset="0"/>
                <a:ea typeface="Calibri" panose="020F0502020204030204" pitchFamily="34" charset="0"/>
                <a:cs typeface="Calibri" panose="020F0502020204030204" pitchFamily="34" charset="0"/>
              </a:rPr>
              <a:t>i</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 iv) and select the correct option. In human 	beings, total numbers of bones are </a:t>
            </a:r>
            <a:r>
              <a:rPr lang="en-US" sz="2800" u="sng"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2800" u="sng" dirty="0" err="1">
                <a:solidFill>
                  <a:schemeClr val="bg1"/>
                </a:solidFill>
                <a:latin typeface="Calibri" panose="020F0502020204030204" pitchFamily="34" charset="0"/>
                <a:ea typeface="Calibri" panose="020F0502020204030204" pitchFamily="34" charset="0"/>
                <a:cs typeface="Calibri" panose="020F0502020204030204" pitchFamily="34" charset="0"/>
              </a:rPr>
              <a:t>i</a:t>
            </a:r>
            <a:r>
              <a:rPr lang="en-US" sz="2800" u="sng"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Axial skeleton comprises of 	</a:t>
            </a:r>
            <a:r>
              <a:rPr lang="en-US" sz="2800" u="sng" dirty="0">
                <a:solidFill>
                  <a:schemeClr val="bg1"/>
                </a:solidFill>
                <a:latin typeface="Calibri" panose="020F0502020204030204" pitchFamily="34" charset="0"/>
                <a:ea typeface="Calibri" panose="020F0502020204030204" pitchFamily="34" charset="0"/>
                <a:cs typeface="Calibri" panose="020F0502020204030204" pitchFamily="34" charset="0"/>
              </a:rPr>
              <a:t>(ii)</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bones. In axial skeleton, skull is made up of </a:t>
            </a:r>
            <a:r>
              <a:rPr lang="en-US" sz="2800" u="sng" dirty="0">
                <a:solidFill>
                  <a:schemeClr val="bg1"/>
                </a:solidFill>
                <a:latin typeface="Calibri" panose="020F0502020204030204" pitchFamily="34" charset="0"/>
                <a:ea typeface="Calibri" panose="020F0502020204030204" pitchFamily="34" charset="0"/>
                <a:cs typeface="Calibri" panose="020F0502020204030204" pitchFamily="34" charset="0"/>
              </a:rPr>
              <a:t>(iii) bones</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and 	vertebral column is made up of  </a:t>
            </a:r>
            <a:r>
              <a:rPr lang="en-US" sz="2800" u="sng" dirty="0">
                <a:solidFill>
                  <a:schemeClr val="bg1"/>
                </a:solidFill>
                <a:latin typeface="Calibri" panose="020F0502020204030204" pitchFamily="34" charset="0"/>
                <a:ea typeface="Calibri" panose="020F0502020204030204" pitchFamily="34" charset="0"/>
                <a:cs typeface="Calibri" panose="020F0502020204030204" pitchFamily="34" charset="0"/>
              </a:rPr>
              <a:t>(iv) bones</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800" dirty="0" err="1">
                <a:solidFill>
                  <a:schemeClr val="bg1"/>
                </a:solidFill>
                <a:latin typeface="Calibri" panose="020F0502020204030204" pitchFamily="34" charset="0"/>
                <a:ea typeface="Calibri" panose="020F0502020204030204" pitchFamily="34" charset="0"/>
                <a:cs typeface="Calibri" panose="020F0502020204030204" pitchFamily="34" charset="0"/>
              </a:rPr>
              <a:t>i</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ii	 iii	 iv</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1.	260	78	20	30</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endParaRPr lang="en-US"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2.	256	80	26	29</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endParaRPr lang="en-US"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3.	206	80	29	26</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lnSpc>
                <a:spcPct val="150000"/>
              </a:lnSpc>
            </a:pP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4.	206	78	30	20</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38535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D499CC-EFC7-29A4-3C63-80424495ED02}"/>
              </a:ext>
            </a:extLst>
          </p:cNvPr>
          <p:cNvSpPr txBox="1"/>
          <p:nvPr/>
        </p:nvSpPr>
        <p:spPr>
          <a:xfrm>
            <a:off x="379751" y="577962"/>
            <a:ext cx="10964524" cy="5262979"/>
          </a:xfrm>
          <a:prstGeom prst="rect">
            <a:avLst/>
          </a:prstGeom>
          <a:noFill/>
        </p:spPr>
        <p:txBody>
          <a:bodyPr wrap="square">
            <a:spAutoFit/>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28.	Identify the INCORRECTLY labelled part in the corresponding 	diagram.</a:t>
            </a:r>
          </a:p>
          <a:p>
            <a:pPr marL="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1. Frontal bone 			2. Temporal bone</a:t>
            </a:r>
          </a:p>
          <a:p>
            <a:pPr marL="571500" indent="-285750">
              <a:lnSpc>
                <a:spcPct val="150000"/>
              </a:lnSpc>
            </a:pPr>
            <a:r>
              <a:rPr lang="en-IN" sz="1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3. Zygomatic bone 			4. Occipital bone</a:t>
            </a:r>
          </a:p>
          <a:p>
            <a:pPr marL="571500" indent="-285750">
              <a:lnSpc>
                <a:spcPct val="150000"/>
              </a:lnSpc>
            </a:pPr>
            <a:endPar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50000"/>
              </a:lnSpc>
            </a:pP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29.	Which of the following is NOT a facial bone?</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1.Vomer			2. Zygomatic bone</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3. Palatine			4. Ischium</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50000"/>
              </a:lnSpc>
            </a:pP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BECD1609-5990-2030-8168-1A469E67AB36}"/>
              </a:ext>
            </a:extLst>
          </p:cNvPr>
          <p:cNvPicPr/>
          <p:nvPr/>
        </p:nvPicPr>
        <p:blipFill>
          <a:blip r:embed="rId2"/>
          <a:stretch>
            <a:fillRect/>
          </a:stretch>
        </p:blipFill>
        <p:spPr>
          <a:xfrm>
            <a:off x="8671024" y="1262527"/>
            <a:ext cx="2951707" cy="1604124"/>
          </a:xfrm>
          <a:prstGeom prst="rect">
            <a:avLst/>
          </a:prstGeom>
        </p:spPr>
      </p:pic>
    </p:spTree>
    <p:extLst>
      <p:ext uri="{BB962C8B-B14F-4D97-AF65-F5344CB8AC3E}">
        <p14:creationId xmlns:p14="http://schemas.microsoft.com/office/powerpoint/2010/main" val="35681826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A705713-8072-116B-0AD0-5A62DA7985B8}"/>
              </a:ext>
            </a:extLst>
          </p:cNvPr>
          <p:cNvSpPr txBox="1"/>
          <p:nvPr/>
        </p:nvSpPr>
        <p:spPr>
          <a:xfrm>
            <a:off x="332125" y="248961"/>
            <a:ext cx="11040725" cy="5909310"/>
          </a:xfrm>
          <a:prstGeom prst="rect">
            <a:avLst/>
          </a:prstGeom>
          <a:noFill/>
        </p:spPr>
        <p:txBody>
          <a:bodyPr wrap="square">
            <a:spAutoFit/>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30.	Choose the correct option regarding number of bones present in 	following structures.</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r>
              <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err="1">
                <a:solidFill>
                  <a:schemeClr val="bg1"/>
                </a:solidFill>
                <a:latin typeface="Calibri" panose="020F0502020204030204" pitchFamily="34" charset="0"/>
                <a:ea typeface="Calibri" panose="020F0502020204030204" pitchFamily="34" charset="0"/>
                <a:cs typeface="Calibri" panose="020F0502020204030204" pitchFamily="34" charset="0"/>
              </a:rPr>
              <a:t>i</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Skull   	ii. Lumbar vertebrae   	iii. Ribs  	iv. Phalanges</a:t>
            </a:r>
          </a:p>
          <a:p>
            <a:pPr marL="28575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800" dirty="0" err="1">
                <a:solidFill>
                  <a:schemeClr val="bg1"/>
                </a:solidFill>
                <a:latin typeface="Calibri" panose="020F0502020204030204" pitchFamily="34" charset="0"/>
                <a:ea typeface="Calibri" panose="020F0502020204030204" pitchFamily="34" charset="0"/>
                <a:cs typeface="Calibri" panose="020F0502020204030204" pitchFamily="34" charset="0"/>
              </a:rPr>
              <a:t>i</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ii	 iii	iv</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1.	29	12	14	5</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2.	02	05	14	12</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3.	29	07	24	14</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4.	29	05	24	14</a:t>
            </a:r>
          </a:p>
          <a:p>
            <a:pPr>
              <a:lnSpc>
                <a:spcPct val="150000"/>
              </a:lnSpc>
            </a:pP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31.	In human beings, the skeleton of the hand is made up</a:t>
            </a:r>
            <a:r>
              <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p>
          <a:p>
            <a:r>
              <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1. </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7 tarsals, 5 metatarsals, 14 phalanges</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2. 8 tarsals, 5 metatarsals, 14 phalanges</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3. 8 carpals, 5 metacarpals, 14 phalanges</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571500" indent="-285750">
              <a:spcAft>
                <a:spcPts val="1000"/>
              </a:spcAft>
            </a:pP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4. 7 carpals, 5 metacarpals, 14 phalanges</a:t>
            </a:r>
            <a:endParaRPr lang="en-IN"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23381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339</TotalTime>
  <Words>2311</Words>
  <Application>Microsoft Office PowerPoint</Application>
  <PresentationFormat>Widescreen</PresentationFormat>
  <Paragraphs>175</Paragraphs>
  <Slides>77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77</vt:i4>
      </vt:variant>
    </vt:vector>
  </HeadingPairs>
  <TitlesOfParts>
    <vt:vector size="84" baseType="lpstr">
      <vt:lpstr>Aharoni</vt:lpstr>
      <vt:lpstr>Arial</vt:lpstr>
      <vt:lpstr>Calibri</vt:lpstr>
      <vt:lpstr>Calibri Light</vt:lpstr>
      <vt:lpstr>Comic Sans MS</vt:lpstr>
      <vt:lpstr>Wingdings</vt:lpstr>
      <vt:lpstr>Office Theme</vt:lpstr>
      <vt:lpstr>PowerPoint Presentation</vt:lpstr>
      <vt:lpstr>What is locomotion?</vt:lpstr>
      <vt:lpstr>Locomotion &amp; movement are interlinked. E.g.</vt:lpstr>
      <vt:lpstr>PowerPoint Presentation</vt:lpstr>
      <vt:lpstr>PowerPoint Presentation</vt:lpstr>
      <vt:lpstr>PowerPoint Presentation</vt:lpstr>
      <vt:lpstr>PowerPoint Presentation</vt:lpstr>
      <vt:lpstr>PowerPoint Presentation</vt:lpstr>
      <vt:lpstr>HUMAN MUSCULAR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Muscles located in digestive tract are  1. Striated muscles   2. Visceral muscles  3. smooth muscles   4. both 2 and 3  6. Which amongst the following muscles are striated in appearance?  1. Skeletal    2. Cardiac    3. Smooth    4. Both 1 and 2  7. Cardiac muscles are  1. non-striated   2. smooth  3. branched     4. visceral</vt:lpstr>
      <vt:lpstr>STRUCTURE OF STRIATED MUSCLE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MECHANISM OF MUSCLE CONTRACTION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8. Myofibrils are  1. muscles bundles held together by fascia  2. Parallelly arranged rod like filaments in sarcoplasm  3. exclusively striated in appearance  4. exclusively involuntary in nature 9. The elastic that bisects the light band is called  1. ‘Z’ line  2. ‘M’ line  3. ‘A’ line  4. T line 10. Identify the numbers labelled in the corresponding diagram and select  the  correct option      1. 1-Head, 2-Actin binding sites, 3-ATP binding sites  2. 1-Actin binding sites, 2-ATP binding sites, 3-Head  3. 1-Head, 2-ATP binding sites, 3-Actin binding sites  4. 1-ATP binding site, 2- Head, 3-Actin binding sites</vt:lpstr>
      <vt:lpstr>11. Calcium is important in skeletal muscle contraction because it  1. detaches the myosin head from the actin filament.  2. activates the myosin ATPase by binding to it.  3. binds to troponin to remove the masking of active sites on  actin for myosin  4. prevents the formation of bonds between the myosin cross  bridges and the actin filament.  12. Which out of the following is / are present in globular head of  heavy meromyosin?  1. Active ATPase enzyme   2. Binding sites for ATP  3. Binding sites for actin   4. All of the above</vt:lpstr>
      <vt:lpstr>13. Sliding filament theory can be best explained as  1. When myofilaments slide pass each other actin filaments  shorten, while myosin filament do not shorten  2. actin and myosin filaments shorted and slide pass each other   3. actin and myosin filaments do not shorten but rather slide  pass each other  4. when myofilaments slide pass each other, myosin filaments  shorten while actin filaments do not shorten.  14. Neurotransmitter responsible for generation of an action  potential in the sarcolemma is  1. mannose    2. galactose  3. acetylcholine   4. troponin</vt:lpstr>
      <vt:lpstr>15. Name the ion responsible for unmasking of active sites for  myosin for cross-bridge activity during muscle contraction.  1. Potassium    2. Calcium  3. Magnesium    4. Sodium  16. The condition of fatigue is caused due to anaerobic breakdown of  1. ribose 2. glycogen  3. lactic acid  4. glucagon  17. Identify the INCORRECT statement regarding red fibers.  1. High myoglobin content gives them reddish appearance  2. Number of mitochondria are few in them  3. They are also called as aerobic muscles  4. Utilise oxygen stored in them for ATP production</vt:lpstr>
      <vt:lpstr>HUMAN SKELETAL SYSTEM</vt:lpstr>
      <vt:lpstr>PowerPoint Presentation</vt:lpstr>
      <vt:lpstr>HUMAN SKELETAL SYSTEM</vt:lpstr>
      <vt:lpstr>1. AXIAL SKELETON</vt:lpstr>
      <vt:lpstr>PowerPoint Presentation</vt:lpstr>
      <vt:lpstr>PowerPoint Presentation</vt:lpstr>
      <vt:lpstr>PowerPoint Presentation</vt:lpstr>
      <vt:lpstr>PowerPoint Presentation</vt:lpstr>
      <vt:lpstr>PowerPoint Presentation</vt:lpstr>
      <vt:lpstr>2. VERTEBRAL COLUMN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DISORDERS OF MUSCULAR AND SKELETAL SYSTMES</vt:lpstr>
      <vt:lpstr>PowerPoint Presentation</vt:lpstr>
      <vt:lpstr>PowerPoint Presentation</vt:lpstr>
      <vt:lpstr>PowerPoint Presentation</vt:lpstr>
      <vt:lpstr>PowerPoint Presentation</vt:lpstr>
      <vt:lpstr>PowerPoint Presentation</vt:lpstr>
      <vt:lpstr>PowerPoint Presentation</vt:lpstr>
      <vt:lpstr>18. Out of X Pairs of ribs in humans, only ‘Y’ pairs are true ribs. Select  the option that correctly represents values of X and Y and provides  their explanation.  1. X – 12, Y – 7 true ribs are attached dorsally to vertebral column  and ventrally to the sternum.  2. X = 12, Y = 5 true ribs are attached dorsally to vertebral column  and sternum on the two ends.  3. X = 24, Y = 7 true ribs are dorsal attached to vertebral column but  are free on ventral side.  4. X = 24, Y = 12 true ribs are dorsal attached to vertebral column  but are free on ventral side.  19. True ribs are  1. Unicephalic    2. bicephalic  3. tricephalic    4. tetra cephalic</vt:lpstr>
      <vt:lpstr>20. Vertebrochondral ribs are  1. 1st to 7th pairs of ribs  2. 8th, 9th and 10th pairs of ribs  3. 11th and 12th pairs of ribs  4. 9th and 11th pairs of ribs  21. Identify the longest bone among the following.  1. Patella  2. Clavicle  3. Femur  4. Ulna  22. Each half of pectoral girdle consists of  1. ilium and ischium  2. scapula and clavicle  3. femur and pubis   4. maxilla and mandible  23. The articulation of the lower limbs with the axial skeleton is done by  1. pectoral girdle   2. pelvic girdle  3. appendicular skeleton  4. occipital bone</vt:lpstr>
      <vt:lpstr>24. Scapula, the large triangular bone is situated between  1. second rib and fifth rib  2. second rib and seventh rib  3. first rib and fifth rib  4. first rib and seventh rib  25. Joints refer to an articulation between  1. bones and tendons  2. two or more bones  3. bones and cartilage  4. both 2 and 3  26. Which of the following hormones can play a significant role in  osteoporosis?  1. Estrogen and parathyroid hormone  2. Progesterone and Aldosterone  3. Aldosterone and Prolactin  4. Parathyroid hormone and Prolactin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KNa NEET</dc:creator>
  <cp:lastModifiedBy>KNa NEET</cp:lastModifiedBy>
  <cp:revision>81</cp:revision>
  <dcterms:created xsi:type="dcterms:W3CDTF">2024-07-30T07:18:28Z</dcterms:created>
  <dcterms:modified xsi:type="dcterms:W3CDTF">2024-08-01T05:50:00Z</dcterms:modified>
</cp:coreProperties>
</file>